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comments/comment1.xml" ContentType="application/vnd.openxmlformats-officedocument.presentationml.comments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6.xml" ContentType="application/vnd.openxmlformats-officedocument.themeOverr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8.xml" ContentType="application/vnd.openxmlformats-officedocument.themeOverride+xml"/>
  <Override PartName="/ppt/tags/tag5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10.xml" ContentType="application/vnd.openxmlformats-officedocument.themeOverride+xml"/>
  <Override PartName="/ppt/tags/tag6.xml" ContentType="application/vnd.openxmlformats-officedocument.presentationml.tags+xml"/>
  <Override PartName="/ppt/notesSlides/notesSlide25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66" r:id="rId4"/>
    <p:sldId id="302" r:id="rId5"/>
    <p:sldId id="304" r:id="rId6"/>
    <p:sldId id="303" r:id="rId7"/>
    <p:sldId id="307" r:id="rId8"/>
    <p:sldId id="274" r:id="rId9"/>
    <p:sldId id="310" r:id="rId10"/>
    <p:sldId id="314" r:id="rId11"/>
    <p:sldId id="327" r:id="rId12"/>
    <p:sldId id="315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325" r:id="rId22"/>
    <p:sldId id="326" r:id="rId23"/>
    <p:sldId id="283" r:id="rId24"/>
    <p:sldId id="279" r:id="rId25"/>
    <p:sldId id="313" r:id="rId26"/>
    <p:sldId id="309" r:id="rId27"/>
    <p:sldId id="289" r:id="rId28"/>
    <p:sldId id="280" r:id="rId29"/>
    <p:sldId id="261" r:id="rId30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rubic H." initials="CH" lastIdx="1" clrIdx="0">
    <p:extLst>
      <p:ext uri="{19B8F6BF-5375-455C-9EA6-DF929625EA0E}">
        <p15:presenceInfo xmlns:p15="http://schemas.microsoft.com/office/powerpoint/2012/main" userId="06c8cf2185d88c6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9A5C"/>
    <a:srgbClr val="ADB5BF"/>
    <a:srgbClr val="CCCCCC"/>
    <a:srgbClr val="999999"/>
    <a:srgbClr val="666666"/>
    <a:srgbClr val="CC4A4A"/>
    <a:srgbClr val="F68A00"/>
    <a:srgbClr val="FEF3D2"/>
    <a:srgbClr val="EAEC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92" autoAdjust="0"/>
    <p:restoredTop sz="94710" autoAdjust="0"/>
  </p:normalViewPr>
  <p:slideViewPr>
    <p:cSldViewPr snapToGrid="0">
      <p:cViewPr varScale="1">
        <p:scale>
          <a:sx n="67" d="100"/>
          <a:sy n="67" d="100"/>
        </p:scale>
        <p:origin x="600" y="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29T22:19:35.441" idx="1">
    <p:pos x="1342" y="2308"/>
    <p:text>leaving the neutral words unmodeled</p:text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06CF4-FA77-4E71-BDBB-B62F97D48318}" type="datetimeFigureOut">
              <a:rPr lang="zh-CN" altLang="en-US" smtClean="0"/>
              <a:t>2020/2/6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EA511-84E0-4AE0-9842-AB0E10994B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11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90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2543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08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857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002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857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383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7272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9983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6209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492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402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6373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4784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0011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7040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498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3032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4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444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7EA511-84E0-4AE0-9842-AB0E10994B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847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171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885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7EA511-84E0-4AE0-9842-AB0E10994B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6700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6735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522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572448" y="4964164"/>
            <a:ext cx="5948040" cy="558799"/>
          </a:xfrm>
          <a:solidFill>
            <a:schemeClr val="bg1"/>
          </a:solidFill>
        </p:spPr>
        <p:txBody>
          <a:bodyPr lIns="90000" rIns="90000" anchor="t">
            <a:normAutofit/>
          </a:bodyPr>
          <a:lstStyle>
            <a:lvl1pPr marL="0" marR="0" indent="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 marL="0" marR="0" lvl="0" indent="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5572448" y="3908142"/>
            <a:ext cx="5948040" cy="1056022"/>
          </a:xfrm>
          <a:solidFill>
            <a:schemeClr val="bg1"/>
          </a:solidFill>
        </p:spPr>
        <p:txBody>
          <a:bodyPr lIns="90000" rIns="90000" anchor="b">
            <a:normAutofit/>
          </a:bodyPr>
          <a:lstStyle>
            <a:lvl1pPr algn="l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0" y="1123950"/>
            <a:ext cx="12192000" cy="2576513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>
          <a:xfrm>
            <a:off x="5572448" y="932155"/>
            <a:ext cx="4402073" cy="2959250"/>
          </a:xfrm>
          <a:prstGeom prst="parallelogram">
            <a:avLst>
              <a:gd name="adj" fmla="val 60400"/>
            </a:avLst>
          </a:prstGeom>
          <a:solidFill>
            <a:schemeClr val="tx1">
              <a:alpha val="60000"/>
            </a:schemeClr>
          </a:solidFill>
          <a:ln w="76200"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  <a:lvl2pPr>
              <a:defRPr>
                <a:solidFill>
                  <a:schemeClr val="tx1">
                    <a:alpha val="0"/>
                  </a:schemeClr>
                </a:solidFill>
              </a:defRPr>
            </a:lvl2pPr>
            <a:lvl3pPr>
              <a:defRPr>
                <a:solidFill>
                  <a:schemeClr val="tx1">
                    <a:alpha val="0"/>
                  </a:schemeClr>
                </a:solidFill>
              </a:defRPr>
            </a:lvl3pPr>
            <a:lvl4pPr>
              <a:defRPr>
                <a:solidFill>
                  <a:schemeClr val="tx1">
                    <a:alpha val="0"/>
                  </a:schemeClr>
                </a:solidFill>
              </a:defRPr>
            </a:lvl4pPr>
            <a:lvl5pPr>
              <a:defRPr>
                <a:solidFill>
                  <a:schemeClr val="tx1">
                    <a:alpha val="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4554245" y="2817990"/>
            <a:ext cx="6966242" cy="804151"/>
          </a:xfrm>
          <a:noFill/>
        </p:spPr>
        <p:txBody>
          <a:bodyPr lIns="90000" rIns="90000" anchor="b">
            <a:normAutofit/>
          </a:bodyPr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4245" y="3708142"/>
            <a:ext cx="6966242" cy="1082874"/>
          </a:xfrm>
          <a:noFill/>
        </p:spPr>
        <p:txBody>
          <a:bodyPr lIns="90000" rIns="90000"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cxnSp>
        <p:nvCxnSpPr>
          <p:cNvPr id="3" name="直接连接符 2"/>
          <p:cNvCxnSpPr>
            <a:cxnSpLocks/>
          </p:cNvCxnSpPr>
          <p:nvPr userDrawn="1"/>
        </p:nvCxnSpPr>
        <p:spPr>
          <a:xfrm>
            <a:off x="4554245" y="3665141"/>
            <a:ext cx="69662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图片占位符 3"/>
          <p:cNvSpPr>
            <a:spLocks noGrp="1"/>
          </p:cNvSpPr>
          <p:nvPr>
            <p:ph type="pic" sz="quarter" idx="10"/>
          </p:nvPr>
        </p:nvSpPr>
        <p:spPr>
          <a:xfrm>
            <a:off x="0" y="1123950"/>
            <a:ext cx="12192000" cy="1621257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dirty="0"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8"/>
          <p:cNvSpPr>
            <a:spLocks noGrp="1"/>
          </p:cNvSpPr>
          <p:nvPr>
            <p:ph type="body" sz="quarter" idx="17"/>
          </p:nvPr>
        </p:nvSpPr>
        <p:spPr>
          <a:xfrm>
            <a:off x="669925" y="932155"/>
            <a:ext cx="4402073" cy="2959250"/>
          </a:xfrm>
          <a:prstGeom prst="parallelogram">
            <a:avLst>
              <a:gd name="adj" fmla="val 60400"/>
            </a:avLst>
          </a:prstGeom>
          <a:solidFill>
            <a:schemeClr val="tx1">
              <a:alpha val="60000"/>
            </a:schemeClr>
          </a:solidFill>
          <a:ln w="762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924" y="430031"/>
            <a:ext cx="10850563" cy="500891"/>
          </a:xfrm>
          <a:solidFill>
            <a:schemeClr val="bg1"/>
          </a:solidFill>
        </p:spPr>
        <p:txBody>
          <a:bodyPr lIns="0" rIns="0"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2020/2/6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www.islide.cc </a:t>
            </a:r>
            <a:r>
              <a:rPr lang="zh-CN" altLang="en-US" dirty="0"/>
              <a:t>「 让</a:t>
            </a:r>
            <a:r>
              <a:rPr lang="en-US" altLang="zh-CN" dirty="0"/>
              <a:t>PPT</a:t>
            </a:r>
            <a:r>
              <a:rPr lang="zh-CN" altLang="en-US" dirty="0"/>
              <a:t>设计简单起来！」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 lIns="0" rIns="0"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2049240" y="3892064"/>
            <a:ext cx="4482645" cy="973538"/>
          </a:xfrm>
        </p:spPr>
        <p:txBody>
          <a:bodyPr lIns="90000" rIns="9000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2049240" y="5143105"/>
            <a:ext cx="4482645" cy="310871"/>
          </a:xfrm>
        </p:spPr>
        <p:txBody>
          <a:bodyPr vert="horz" lIns="90000" tIns="45720" rIns="90000" bIns="45720" rtlCol="0" anchor="b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2049240" y="5458739"/>
            <a:ext cx="4482645" cy="310871"/>
          </a:xfrm>
        </p:spPr>
        <p:txBody>
          <a:bodyPr vert="horz" lIns="90000" tIns="45720" rIns="90000" bIns="45720" rtlCol="0">
            <a:normAutofit/>
          </a:bodyPr>
          <a:lstStyle>
            <a:lvl1pPr marL="228589" marR="0" indent="-228589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D26126A2-F562-42EF-B6A2-949E5C2C4BA2}"/>
              </a:ext>
            </a:extLst>
          </p:cNvPr>
          <p:cNvCxnSpPr>
            <a:cxnSpLocks/>
          </p:cNvCxnSpPr>
          <p:nvPr userDrawn="1"/>
        </p:nvCxnSpPr>
        <p:spPr>
          <a:xfrm>
            <a:off x="2049240" y="5827285"/>
            <a:ext cx="448264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图片占位符 3"/>
          <p:cNvSpPr>
            <a:spLocks noGrp="1"/>
          </p:cNvSpPr>
          <p:nvPr>
            <p:ph type="pic" sz="quarter" idx="10"/>
          </p:nvPr>
        </p:nvSpPr>
        <p:spPr>
          <a:xfrm>
            <a:off x="0" y="1123950"/>
            <a:ext cx="12192000" cy="2576513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8" name="文本占位符 8"/>
          <p:cNvSpPr>
            <a:spLocks noGrp="1"/>
          </p:cNvSpPr>
          <p:nvPr>
            <p:ph type="body" sz="quarter" idx="11"/>
          </p:nvPr>
        </p:nvSpPr>
        <p:spPr>
          <a:xfrm>
            <a:off x="7118415" y="932155"/>
            <a:ext cx="4402073" cy="2959250"/>
          </a:xfrm>
          <a:prstGeom prst="parallelogram">
            <a:avLst>
              <a:gd name="adj" fmla="val 60400"/>
            </a:avLst>
          </a:prstGeom>
          <a:solidFill>
            <a:schemeClr val="tx1">
              <a:alpha val="60000"/>
            </a:schemeClr>
          </a:solidFill>
          <a:ln w="762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38875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2020/2/6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38875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38875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69924" y="6240463"/>
            <a:ext cx="1085056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45"/>
          <p:cNvSpPr/>
          <p:nvPr userDrawn="1"/>
        </p:nvSpPr>
        <p:spPr>
          <a:xfrm>
            <a:off x="695324" y="1028700"/>
            <a:ext cx="10825163" cy="8767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0" r:id="rId3"/>
    <p:sldLayoutId id="2147483654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08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slide" Target="slide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5.xml"/><Relationship Id="rId1" Type="http://schemas.openxmlformats.org/officeDocument/2006/relationships/themeOverride" Target="../theme/themeOverride8.xml"/><Relationship Id="rId4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6.xml"/><Relationship Id="rId1" Type="http://schemas.openxmlformats.org/officeDocument/2006/relationships/themeOverride" Target="../theme/themeOverride10.xml"/><Relationship Id="rId5" Type="http://schemas.openxmlformats.org/officeDocument/2006/relationships/slide" Target="slide10.xml"/><Relationship Id="rId4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18.png"/><Relationship Id="rId7" Type="http://schemas.openxmlformats.org/officeDocument/2006/relationships/image" Target="../media/image16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6" Type="http://schemas.openxmlformats.org/officeDocument/2006/relationships/image" Target="../media/image21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4.xml"/><Relationship Id="rId1" Type="http://schemas.openxmlformats.org/officeDocument/2006/relationships/themeOverride" Target="../theme/themeOverride6.xml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F4AAD0B-D92B-4584-A648-847F27301E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" t="44730" r="-10" b="23611"/>
          <a:stretch/>
        </p:blipFill>
        <p:spPr>
          <a:xfrm>
            <a:off x="0" y="1132230"/>
            <a:ext cx="12218400" cy="2577600"/>
          </a:xfrm>
          <a:prstGeom prst="rect">
            <a:avLst/>
          </a:prstGeom>
        </p:spPr>
      </p:pic>
      <p:sp>
        <p:nvSpPr>
          <p:cNvPr id="19" name="副标题 18"/>
          <p:cNvSpPr>
            <a:spLocks noGrp="1"/>
          </p:cNvSpPr>
          <p:nvPr>
            <p:ph type="subTitle" idx="1"/>
          </p:nvPr>
        </p:nvSpPr>
        <p:spPr>
          <a:xfrm>
            <a:off x="6453963" y="5107676"/>
            <a:ext cx="5066525" cy="558799"/>
          </a:xfrm>
        </p:spPr>
        <p:txBody>
          <a:bodyPr/>
          <a:lstStyle/>
          <a:p>
            <a:r>
              <a:rPr lang="en-US" altLang="zh-CN" dirty="0" err="1"/>
              <a:t>Sijie</a:t>
            </a:r>
            <a:r>
              <a:rPr lang="en-US" altLang="zh-CN" dirty="0"/>
              <a:t> Hou, </a:t>
            </a:r>
            <a:r>
              <a:rPr lang="en-US" altLang="zh-CN" dirty="0" err="1"/>
              <a:t>Qingyu</a:t>
            </a:r>
            <a:r>
              <a:rPr lang="en-US" altLang="zh-CN" dirty="0"/>
              <a:t> Zhang,</a:t>
            </a:r>
            <a:r>
              <a:rPr lang="zh-CN" altLang="en-US" dirty="0"/>
              <a:t> </a:t>
            </a:r>
            <a:r>
              <a:rPr lang="en-US" altLang="zh-CN" dirty="0" err="1"/>
              <a:t>Yuexi</a:t>
            </a:r>
            <a:r>
              <a:rPr lang="zh-CN" altLang="en-US" dirty="0"/>
              <a:t> </a:t>
            </a:r>
            <a:r>
              <a:rPr lang="en-US" altLang="zh-CN" dirty="0"/>
              <a:t>Zheng,</a:t>
            </a:r>
            <a:r>
              <a:rPr lang="zh-CN" altLang="en-US" dirty="0"/>
              <a:t> </a:t>
            </a:r>
            <a:r>
              <a:rPr lang="en-US" altLang="zh-CN" dirty="0" err="1"/>
              <a:t>Hanchi</a:t>
            </a:r>
            <a:r>
              <a:rPr lang="zh-CN" altLang="en-US" dirty="0"/>
              <a:t> </a:t>
            </a:r>
            <a:r>
              <a:rPr lang="en-US" altLang="zh-CN" dirty="0"/>
              <a:t>Zhang,</a:t>
            </a:r>
            <a:r>
              <a:rPr lang="zh-CN" altLang="en-US" dirty="0"/>
              <a:t> </a:t>
            </a:r>
            <a:r>
              <a:rPr lang="en-US" altLang="zh-CN" dirty="0" err="1"/>
              <a:t>Minhan</a:t>
            </a:r>
            <a:r>
              <a:rPr lang="zh-CN" altLang="en-US" dirty="0"/>
              <a:t> </a:t>
            </a:r>
            <a:r>
              <a:rPr lang="en-US" altLang="zh-CN" dirty="0"/>
              <a:t>Sun,</a:t>
            </a:r>
            <a:r>
              <a:rPr lang="zh-CN" altLang="en-US" dirty="0"/>
              <a:t> </a:t>
            </a:r>
            <a:r>
              <a:rPr lang="en-US" altLang="zh-CN" dirty="0"/>
              <a:t>Yao</a:t>
            </a:r>
            <a:r>
              <a:rPr lang="zh-CN" altLang="en-US" dirty="0"/>
              <a:t> </a:t>
            </a:r>
            <a:r>
              <a:rPr lang="en-US" altLang="zh-CN" dirty="0"/>
              <a:t>Huang</a:t>
            </a:r>
          </a:p>
        </p:txBody>
      </p:sp>
      <p:sp>
        <p:nvSpPr>
          <p:cNvPr id="18" name="标题 17"/>
          <p:cNvSpPr>
            <a:spLocks noGrp="1"/>
          </p:cNvSpPr>
          <p:nvPr>
            <p:ph type="ctrTitle"/>
          </p:nvPr>
        </p:nvSpPr>
        <p:spPr>
          <a:xfrm>
            <a:off x="4805916" y="4116331"/>
            <a:ext cx="6714572" cy="59911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Predicting Returns with Text Data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>
          <a:xfrm>
            <a:off x="5572448" y="932155"/>
            <a:ext cx="4581202" cy="295925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964674" y="1724690"/>
            <a:ext cx="2242046" cy="597756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Textual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431589" y="2737317"/>
            <a:ext cx="2161608" cy="469901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6600" b="1" dirty="0">
                <a:solidFill>
                  <a:schemeClr val="bg1"/>
                </a:solidFill>
                <a:latin typeface="+mn-lt"/>
              </a:rPr>
              <a:t>Analysis</a:t>
            </a:r>
            <a:endParaRPr lang="zh-CN" altLang="en-US" sz="16600" b="1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55" name="直接连接符 54"/>
          <p:cNvCxnSpPr>
            <a:cxnSpLocks/>
          </p:cNvCxnSpPr>
          <p:nvPr/>
        </p:nvCxnSpPr>
        <p:spPr>
          <a:xfrm flipH="1">
            <a:off x="433665" y="1099919"/>
            <a:ext cx="1591845" cy="262418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cxnSpLocks/>
          </p:cNvCxnSpPr>
          <p:nvPr/>
        </p:nvCxnSpPr>
        <p:spPr>
          <a:xfrm flipH="1">
            <a:off x="1692541" y="1099919"/>
            <a:ext cx="1591845" cy="262418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cxnSpLocks/>
          </p:cNvCxnSpPr>
          <p:nvPr/>
        </p:nvCxnSpPr>
        <p:spPr>
          <a:xfrm flipH="1">
            <a:off x="11266092" y="2156139"/>
            <a:ext cx="951134" cy="156796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Sentiment-charged Words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210" name="文本框 209">
            <a:extLst>
              <a:ext uri="{FF2B5EF4-FFF2-40B4-BE49-F238E27FC236}">
                <a16:creationId xmlns:a16="http://schemas.microsoft.com/office/drawing/2014/main" id="{FAA5CD81-93A3-4CE9-96DB-BE99AF525EBA}"/>
              </a:ext>
            </a:extLst>
          </p:cNvPr>
          <p:cNvSpPr txBox="1"/>
          <p:nvPr/>
        </p:nvSpPr>
        <p:spPr>
          <a:xfrm>
            <a:off x="2215005" y="4840314"/>
            <a:ext cx="22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words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1" name="文本框 210">
            <a:extLst>
              <a:ext uri="{FF2B5EF4-FFF2-40B4-BE49-F238E27FC236}">
                <a16:creationId xmlns:a16="http://schemas.microsoft.com/office/drawing/2014/main" id="{9E384407-A1C4-45AD-9A75-E260EC20141B}"/>
              </a:ext>
            </a:extLst>
          </p:cNvPr>
          <p:cNvSpPr txBox="1"/>
          <p:nvPr/>
        </p:nvSpPr>
        <p:spPr>
          <a:xfrm>
            <a:off x="7570010" y="2241889"/>
            <a:ext cx="22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words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01A9EC-43CF-42F0-96B0-6B2E35F1CC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409" y="2795625"/>
            <a:ext cx="5606892" cy="3348000"/>
          </a:xfrm>
          <a:prstGeom prst="rect">
            <a:avLst/>
          </a:prstGeom>
        </p:spPr>
      </p:pic>
      <p:pic>
        <p:nvPicPr>
          <p:cNvPr id="6" name="图形 5" descr="水平 U 形转弯箭头">
            <a:hlinkClick r:id="rId4" action="ppaction://hlinksldjump"/>
            <a:extLst>
              <a:ext uri="{FF2B5EF4-FFF2-40B4-BE49-F238E27FC236}">
                <a16:creationId xmlns:a16="http://schemas.microsoft.com/office/drawing/2014/main" id="{37F3E035-91C9-4B17-8E0C-D3A629CA2D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72800" y="6342065"/>
            <a:ext cx="228600" cy="228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F6AE46D-B580-4DB7-9984-06DF21694C9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59" y="1448703"/>
            <a:ext cx="5665846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137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 Assessment:</a:t>
            </a:r>
            <a:r>
              <a:rPr lang="zh-CN" altLang="en-US" dirty="0"/>
              <a:t> </a:t>
            </a:r>
            <a:r>
              <a:rPr lang="en-US" altLang="zh-CN" dirty="0"/>
              <a:t>Train</a:t>
            </a:r>
            <a:r>
              <a:rPr lang="zh-CN" altLang="en-US" dirty="0"/>
              <a:t> </a:t>
            </a:r>
            <a:r>
              <a:rPr lang="en-US" altLang="zh-CN" dirty="0"/>
              <a:t>Return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4FB1F5-658E-4B08-AC68-A24A527C4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671" y="1752599"/>
            <a:ext cx="8698658" cy="335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296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 Assessment:</a:t>
            </a:r>
            <a:r>
              <a:rPr lang="zh-CN" altLang="en-US" dirty="0"/>
              <a:t> </a:t>
            </a:r>
            <a:r>
              <a:rPr lang="en-US" altLang="zh-CN" dirty="0"/>
              <a:t>Train</a:t>
            </a:r>
            <a:r>
              <a:rPr lang="zh-CN" altLang="en-US" dirty="0"/>
              <a:t> </a:t>
            </a:r>
            <a:r>
              <a:rPr lang="en-US" altLang="zh-CN" dirty="0"/>
              <a:t>Return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FA0CC31-7034-44C7-BAF6-5741C3384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1323975"/>
            <a:ext cx="1062990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19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 Assessment :</a:t>
            </a:r>
            <a:r>
              <a:rPr lang="zh-CN" altLang="en-US" dirty="0"/>
              <a:t> </a:t>
            </a:r>
            <a:r>
              <a:rPr lang="en-US" altLang="zh-CN" dirty="0"/>
              <a:t>Train</a:t>
            </a:r>
            <a:r>
              <a:rPr lang="zh-CN" altLang="en-US" dirty="0"/>
              <a:t> </a:t>
            </a:r>
            <a:r>
              <a:rPr lang="en-US" altLang="zh-CN" dirty="0"/>
              <a:t>Return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D00E7D-FFFF-46BA-9864-27E7516EB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92" y="1403405"/>
            <a:ext cx="4938695" cy="4111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34B0A4B-107A-4DAD-88C1-0869BF8B2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082" y="1403405"/>
            <a:ext cx="4939526" cy="411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7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 Assessment :</a:t>
            </a:r>
            <a:r>
              <a:rPr lang="zh-CN" altLang="en-US" dirty="0"/>
              <a:t> </a:t>
            </a:r>
            <a:r>
              <a:rPr lang="en-US" altLang="zh-CN" dirty="0"/>
              <a:t>Train</a:t>
            </a:r>
            <a:r>
              <a:rPr lang="zh-CN" altLang="en-US" dirty="0"/>
              <a:t> </a:t>
            </a:r>
            <a:r>
              <a:rPr lang="en-US" altLang="zh-CN" dirty="0"/>
              <a:t>Return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823C0D-9726-4492-A50B-4508CEF28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066" y="1234481"/>
            <a:ext cx="5950278" cy="479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017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 Assessment :</a:t>
            </a:r>
            <a:r>
              <a:rPr lang="zh-CN" altLang="en-US" dirty="0"/>
              <a:t> </a:t>
            </a:r>
            <a:r>
              <a:rPr lang="en-US" altLang="zh-CN" dirty="0"/>
              <a:t>Train</a:t>
            </a:r>
            <a:r>
              <a:rPr lang="zh-CN" altLang="en-US" dirty="0"/>
              <a:t> </a:t>
            </a:r>
            <a:r>
              <a:rPr lang="en-US" altLang="zh-CN" dirty="0"/>
              <a:t>Return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89F7BD-303B-4994-8ABC-F3B4D7C653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55" y="1371600"/>
            <a:ext cx="103807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77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 Assessment :</a:t>
            </a:r>
            <a:r>
              <a:rPr lang="zh-CN" altLang="en-US" dirty="0"/>
              <a:t> </a:t>
            </a:r>
            <a:r>
              <a:rPr lang="en-US" altLang="zh-CN" dirty="0"/>
              <a:t>Train</a:t>
            </a:r>
            <a:r>
              <a:rPr lang="zh-CN" altLang="en-US" dirty="0"/>
              <a:t> </a:t>
            </a:r>
            <a:r>
              <a:rPr lang="en-US" altLang="zh-CN" dirty="0"/>
              <a:t>Return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1FA533-9A39-434E-8DCA-83334AF54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03" y="1361405"/>
            <a:ext cx="10329804" cy="413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95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 Assessment :</a:t>
            </a:r>
            <a:r>
              <a:rPr lang="zh-CN" altLang="en-US" dirty="0"/>
              <a:t> </a:t>
            </a:r>
            <a:r>
              <a:rPr lang="en-US" altLang="zh-CN" dirty="0"/>
              <a:t>Train</a:t>
            </a:r>
            <a:r>
              <a:rPr lang="zh-CN" altLang="en-US" dirty="0"/>
              <a:t> </a:t>
            </a:r>
            <a:r>
              <a:rPr lang="en-US" altLang="zh-CN" dirty="0"/>
              <a:t>Return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EACC8F-76C3-4F70-A1BC-2BF90B108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10" y="1380185"/>
            <a:ext cx="10235980" cy="409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192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 Assessment: Train IC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18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E16975-FAC7-4530-839D-9A4C4B395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454" y="1322496"/>
            <a:ext cx="5905502" cy="462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389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 Assessment: Train IC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15EEC6D-C7FB-4635-A967-195EF81418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63" y="1155583"/>
            <a:ext cx="11163874" cy="454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900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FC456B71-E26F-4148-A71B-484F0917369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29" b="40029"/>
          <a:stretch>
            <a:fillRect/>
          </a:stretch>
        </p:blipFill>
        <p:spPr/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Methodology</a:t>
            </a:r>
            <a:endParaRPr lang="zh-CN" altLang="en-US" b="0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ONE</a:t>
            </a:r>
            <a:endParaRPr lang="zh-CN" altLang="en-US" dirty="0"/>
          </a:p>
        </p:txBody>
      </p:sp>
      <p:cxnSp>
        <p:nvCxnSpPr>
          <p:cNvPr id="21" name="直接连接符 20"/>
          <p:cNvCxnSpPr>
            <a:cxnSpLocks/>
          </p:cNvCxnSpPr>
          <p:nvPr/>
        </p:nvCxnSpPr>
        <p:spPr>
          <a:xfrm flipH="1">
            <a:off x="10086595" y="3591422"/>
            <a:ext cx="341183" cy="56244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cxnSpLocks/>
          </p:cNvCxnSpPr>
          <p:nvPr/>
        </p:nvCxnSpPr>
        <p:spPr>
          <a:xfrm flipH="1">
            <a:off x="101600" y="1026160"/>
            <a:ext cx="1162429" cy="179183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2359203" y="1855298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i="1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i="1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 Assessment: Train IC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EF4F18-5544-4065-8F51-F06A4028A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13" y="1200035"/>
            <a:ext cx="11176574" cy="445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84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 Assessment: Train IC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3BD26C-BBFA-4A6C-8893-19616D58C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16" y="1174634"/>
            <a:ext cx="11024167" cy="450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576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580CF26D-5757-4754-AD93-E3E441DFE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968" y="1787696"/>
            <a:ext cx="4065616" cy="328260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 Assessment: Train IC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22</a:t>
            </a:fld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800A326-8608-4E67-A915-442ADBED96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898" y="1787696"/>
            <a:ext cx="4192614" cy="338476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FAB9BB3-E754-457C-B85A-C7D73985EE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26" y="1787696"/>
            <a:ext cx="4038602" cy="328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717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9B62E206-4611-4EEF-B599-495A012FC07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29" b="40029"/>
          <a:stretch>
            <a:fillRect/>
          </a:stretch>
        </p:blipFill>
        <p:spPr/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Test and Result</a:t>
            </a:r>
            <a:endParaRPr lang="zh-CN" altLang="en-US" sz="4000" b="0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ONE</a:t>
            </a:r>
            <a:endParaRPr lang="zh-CN" altLang="en-US" dirty="0"/>
          </a:p>
        </p:txBody>
      </p:sp>
      <p:cxnSp>
        <p:nvCxnSpPr>
          <p:cNvPr id="21" name="直接连接符 20"/>
          <p:cNvCxnSpPr>
            <a:cxnSpLocks/>
          </p:cNvCxnSpPr>
          <p:nvPr/>
        </p:nvCxnSpPr>
        <p:spPr>
          <a:xfrm flipH="1">
            <a:off x="10086595" y="3591422"/>
            <a:ext cx="341183" cy="56244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cxnSpLocks/>
          </p:cNvCxnSpPr>
          <p:nvPr/>
        </p:nvCxnSpPr>
        <p:spPr>
          <a:xfrm flipH="1">
            <a:off x="101600" y="1026160"/>
            <a:ext cx="1162429" cy="179183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2359203" y="1855298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i="1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i="1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904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7A32D4-F5DC-43AD-941E-59400653C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Trade using Sentimental Score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EB236A-1B47-4439-A7C9-17D2DCDE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grpSp>
        <p:nvGrpSpPr>
          <p:cNvPr id="5" name="3c2f1681-f979-4de5-8036-c0bce5db0ca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9143761-587A-40F8-AFD5-D7E095131DDB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767408" y="1988841"/>
            <a:ext cx="10567280" cy="3076936"/>
            <a:chOff x="767408" y="1988840"/>
            <a:chExt cx="10585176" cy="3082147"/>
          </a:xfrm>
        </p:grpSpPr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D495BAC9-E964-4B19-9879-7E96D43E08CD}"/>
                </a:ext>
              </a:extLst>
            </p:cNvPr>
            <p:cNvCxnSpPr>
              <a:cxnSpLocks/>
            </p:cNvCxnSpPr>
            <p:nvPr/>
          </p:nvCxnSpPr>
          <p:spPr>
            <a:xfrm>
              <a:off x="767408" y="4165338"/>
              <a:ext cx="10585176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isľïḋé">
              <a:extLst>
                <a:ext uri="{FF2B5EF4-FFF2-40B4-BE49-F238E27FC236}">
                  <a16:creationId xmlns:a16="http://schemas.microsoft.com/office/drawing/2014/main" id="{383451A2-B85A-4988-BB71-673A2D2BD0AA}"/>
                </a:ext>
              </a:extLst>
            </p:cNvPr>
            <p:cNvGrpSpPr/>
            <p:nvPr/>
          </p:nvGrpSpPr>
          <p:grpSpPr>
            <a:xfrm>
              <a:off x="1139724" y="1988840"/>
              <a:ext cx="1518741" cy="1509753"/>
              <a:chOff x="2452226" y="1883471"/>
              <a:chExt cx="1518741" cy="1509753"/>
            </a:xfrm>
          </p:grpSpPr>
          <p:sp>
            <p:nvSpPr>
              <p:cNvPr id="25" name="ïṩliďê">
                <a:extLst>
                  <a:ext uri="{FF2B5EF4-FFF2-40B4-BE49-F238E27FC236}">
                    <a16:creationId xmlns:a16="http://schemas.microsoft.com/office/drawing/2014/main" id="{BAEC8134-289F-4699-97BA-DB76480275AD}"/>
                  </a:ext>
                </a:extLst>
              </p:cNvPr>
              <p:cNvSpPr/>
              <p:nvPr/>
            </p:nvSpPr>
            <p:spPr>
              <a:xfrm rot="8100000">
                <a:off x="2452226" y="1883471"/>
                <a:ext cx="1518741" cy="1509753"/>
              </a:xfrm>
              <a:prstGeom prst="teardrop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íSļiďe">
                <a:extLst>
                  <a:ext uri="{FF2B5EF4-FFF2-40B4-BE49-F238E27FC236}">
                    <a16:creationId xmlns:a16="http://schemas.microsoft.com/office/drawing/2014/main" id="{745793C3-76D1-445D-9807-FEEEF27C4849}"/>
                  </a:ext>
                </a:extLst>
              </p:cNvPr>
              <p:cNvSpPr/>
              <p:nvPr/>
            </p:nvSpPr>
            <p:spPr>
              <a:xfrm>
                <a:off x="2597858" y="2024527"/>
                <a:ext cx="1233979" cy="122667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24" tIns="45713" rIns="91424" bIns="45713" anchor="ctr">
                <a:normAutofit/>
              </a:bodyPr>
              <a:lstStyle/>
              <a:p>
                <a:pPr algn="ctr"/>
                <a:r>
                  <a:rPr lang="en-US" altLang="zh-CN" b="1" dirty="0"/>
                  <a:t>Score</a:t>
                </a:r>
                <a:endParaRPr lang="zh-CN" altLang="en-US" b="1" dirty="0"/>
              </a:p>
            </p:txBody>
          </p:sp>
        </p:grpSp>
        <p:sp>
          <p:nvSpPr>
            <p:cNvPr id="8" name="îŝḷiḋè">
              <a:extLst>
                <a:ext uri="{FF2B5EF4-FFF2-40B4-BE49-F238E27FC236}">
                  <a16:creationId xmlns:a16="http://schemas.microsoft.com/office/drawing/2014/main" id="{D7718602-7EB1-4090-854F-2F35EBC0D451}"/>
                </a:ext>
              </a:extLst>
            </p:cNvPr>
            <p:cNvSpPr/>
            <p:nvPr/>
          </p:nvSpPr>
          <p:spPr>
            <a:xfrm>
              <a:off x="1126052" y="3947623"/>
              <a:ext cx="1546085" cy="43279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24" tIns="45713" rIns="91424" bIns="45713" anchor="ctr">
              <a:normAutofit fontScale="85000" lnSpcReduction="20000"/>
            </a:bodyPr>
            <a:lstStyle/>
            <a:p>
              <a:pPr algn="ctr"/>
              <a:endParaRPr lang="zh-CN" altLang="en-US" sz="1866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îṣ1îďê">
              <a:extLst>
                <a:ext uri="{FF2B5EF4-FFF2-40B4-BE49-F238E27FC236}">
                  <a16:creationId xmlns:a16="http://schemas.microsoft.com/office/drawing/2014/main" id="{DCA46841-9B4B-4354-B2AD-499D5C3FED4D}"/>
                </a:ext>
              </a:extLst>
            </p:cNvPr>
            <p:cNvSpPr/>
            <p:nvPr/>
          </p:nvSpPr>
          <p:spPr bwMode="auto">
            <a:xfrm>
              <a:off x="801139" y="4513588"/>
              <a:ext cx="219591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600" dirty="0"/>
                <a:t>Use training model to score new articles</a:t>
              </a:r>
            </a:p>
          </p:txBody>
        </p:sp>
        <p:grpSp>
          <p:nvGrpSpPr>
            <p:cNvPr id="10" name="îŝḷíḋè">
              <a:extLst>
                <a:ext uri="{FF2B5EF4-FFF2-40B4-BE49-F238E27FC236}">
                  <a16:creationId xmlns:a16="http://schemas.microsoft.com/office/drawing/2014/main" id="{58E81529-2FBF-425B-8755-AB745A3261E5}"/>
                </a:ext>
              </a:extLst>
            </p:cNvPr>
            <p:cNvGrpSpPr/>
            <p:nvPr/>
          </p:nvGrpSpPr>
          <p:grpSpPr>
            <a:xfrm>
              <a:off x="3901485" y="1988840"/>
              <a:ext cx="1518741" cy="1509753"/>
              <a:chOff x="2452226" y="1883471"/>
              <a:chExt cx="1518741" cy="1509753"/>
            </a:xfrm>
          </p:grpSpPr>
          <p:sp>
            <p:nvSpPr>
              <p:cNvPr id="23" name="ïSļiďè">
                <a:extLst>
                  <a:ext uri="{FF2B5EF4-FFF2-40B4-BE49-F238E27FC236}">
                    <a16:creationId xmlns:a16="http://schemas.microsoft.com/office/drawing/2014/main" id="{EEBA6BF8-CD0F-4D69-9C4E-CF1A3ECF0416}"/>
                  </a:ext>
                </a:extLst>
              </p:cNvPr>
              <p:cNvSpPr/>
              <p:nvPr/>
            </p:nvSpPr>
            <p:spPr>
              <a:xfrm rot="8100000">
                <a:off x="2452226" y="1883471"/>
                <a:ext cx="1518741" cy="1509753"/>
              </a:xfrm>
              <a:prstGeom prst="teardrop">
                <a:avLst/>
              </a:prstGeom>
              <a:solidFill>
                <a:schemeClr val="bg1"/>
              </a:solidFill>
              <a:ln w="2540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íṡḷîḓe">
                <a:extLst>
                  <a:ext uri="{FF2B5EF4-FFF2-40B4-BE49-F238E27FC236}">
                    <a16:creationId xmlns:a16="http://schemas.microsoft.com/office/drawing/2014/main" id="{6FB16E43-9FC2-4657-B510-380E9109CE1D}"/>
                  </a:ext>
                </a:extLst>
              </p:cNvPr>
              <p:cNvSpPr/>
              <p:nvPr/>
            </p:nvSpPr>
            <p:spPr>
              <a:xfrm>
                <a:off x="2597858" y="2024527"/>
                <a:ext cx="1233979" cy="122667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24" tIns="45713" rIns="91424" bIns="45713" anchor="ctr">
                <a:normAutofit/>
              </a:bodyPr>
              <a:lstStyle/>
              <a:p>
                <a:pPr algn="ctr"/>
                <a:r>
                  <a:rPr lang="en-US" altLang="zh-CN" b="1" dirty="0"/>
                  <a:t>Rank</a:t>
                </a:r>
                <a:endParaRPr lang="zh-CN" altLang="en-US" b="1" dirty="0"/>
              </a:p>
            </p:txBody>
          </p:sp>
        </p:grpSp>
        <p:sp>
          <p:nvSpPr>
            <p:cNvPr id="11" name="íšḷïďe">
              <a:extLst>
                <a:ext uri="{FF2B5EF4-FFF2-40B4-BE49-F238E27FC236}">
                  <a16:creationId xmlns:a16="http://schemas.microsoft.com/office/drawing/2014/main" id="{AD7A2C68-ABD5-458E-A15A-FE1618C2AFCE}"/>
                </a:ext>
              </a:extLst>
            </p:cNvPr>
            <p:cNvSpPr/>
            <p:nvPr/>
          </p:nvSpPr>
          <p:spPr>
            <a:xfrm>
              <a:off x="3887813" y="3947623"/>
              <a:ext cx="1546085" cy="432793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24" tIns="45713" rIns="91424" bIns="45713" anchor="ctr">
              <a:normAutofit fontScale="85000" lnSpcReduction="20000"/>
            </a:bodyPr>
            <a:lstStyle/>
            <a:p>
              <a:pPr algn="ctr"/>
              <a:endParaRPr lang="zh-CN" altLang="en-US" sz="1866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ísľîḓè">
              <a:extLst>
                <a:ext uri="{FF2B5EF4-FFF2-40B4-BE49-F238E27FC236}">
                  <a16:creationId xmlns:a16="http://schemas.microsoft.com/office/drawing/2014/main" id="{511D0E80-F443-462A-9C8C-18AF8DFA2264}"/>
                </a:ext>
              </a:extLst>
            </p:cNvPr>
            <p:cNvSpPr/>
            <p:nvPr/>
          </p:nvSpPr>
          <p:spPr bwMode="auto">
            <a:xfrm>
              <a:off x="3562900" y="4513588"/>
              <a:ext cx="219591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600" dirty="0"/>
                <a:t>Get first 5 stocks with highest score</a:t>
              </a:r>
            </a:p>
          </p:txBody>
        </p:sp>
        <p:grpSp>
          <p:nvGrpSpPr>
            <p:cNvPr id="13" name="íş1îḓè">
              <a:extLst>
                <a:ext uri="{FF2B5EF4-FFF2-40B4-BE49-F238E27FC236}">
                  <a16:creationId xmlns:a16="http://schemas.microsoft.com/office/drawing/2014/main" id="{74E492C7-E790-4BC5-8BEE-A6A90AA4E35A}"/>
                </a:ext>
              </a:extLst>
            </p:cNvPr>
            <p:cNvGrpSpPr/>
            <p:nvPr/>
          </p:nvGrpSpPr>
          <p:grpSpPr>
            <a:xfrm>
              <a:off x="6663246" y="1988840"/>
              <a:ext cx="1518741" cy="1509753"/>
              <a:chOff x="2452226" y="1883471"/>
              <a:chExt cx="1518741" cy="1509753"/>
            </a:xfrm>
          </p:grpSpPr>
          <p:sp>
            <p:nvSpPr>
              <p:cNvPr id="21" name="íṩḻïḋe">
                <a:extLst>
                  <a:ext uri="{FF2B5EF4-FFF2-40B4-BE49-F238E27FC236}">
                    <a16:creationId xmlns:a16="http://schemas.microsoft.com/office/drawing/2014/main" id="{9A502F31-274F-4B73-BAA6-99FC7E58D593}"/>
                  </a:ext>
                </a:extLst>
              </p:cNvPr>
              <p:cNvSpPr/>
              <p:nvPr/>
            </p:nvSpPr>
            <p:spPr>
              <a:xfrm rot="8100000">
                <a:off x="2452226" y="1883471"/>
                <a:ext cx="1518741" cy="1509753"/>
              </a:xfrm>
              <a:prstGeom prst="teardrop">
                <a:avLst/>
              </a:prstGeom>
              <a:solidFill>
                <a:schemeClr val="bg1"/>
              </a:solidFill>
              <a:ln w="25400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ïśļíḍê">
                <a:extLst>
                  <a:ext uri="{FF2B5EF4-FFF2-40B4-BE49-F238E27FC236}">
                    <a16:creationId xmlns:a16="http://schemas.microsoft.com/office/drawing/2014/main" id="{CA15F2BD-89D0-4260-9A2B-A736BC57EEFE}"/>
                  </a:ext>
                </a:extLst>
              </p:cNvPr>
              <p:cNvSpPr/>
              <p:nvPr/>
            </p:nvSpPr>
            <p:spPr>
              <a:xfrm>
                <a:off x="2597858" y="2024527"/>
                <a:ext cx="1233979" cy="122667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24" tIns="45713" rIns="91424" bIns="45713" anchor="ctr">
                <a:normAutofit/>
              </a:bodyPr>
              <a:lstStyle/>
              <a:p>
                <a:pPr algn="ctr"/>
                <a:r>
                  <a:rPr lang="en-US" altLang="zh-CN" b="1" dirty="0"/>
                  <a:t>Buy</a:t>
                </a:r>
                <a:endParaRPr lang="zh-CN" altLang="en-US" b="1" dirty="0"/>
              </a:p>
            </p:txBody>
          </p:sp>
        </p:grpSp>
        <p:sp>
          <p:nvSpPr>
            <p:cNvPr id="14" name="íṡ1íḑé">
              <a:extLst>
                <a:ext uri="{FF2B5EF4-FFF2-40B4-BE49-F238E27FC236}">
                  <a16:creationId xmlns:a16="http://schemas.microsoft.com/office/drawing/2014/main" id="{18E1108C-1190-4883-8D95-F705EA87D362}"/>
                </a:ext>
              </a:extLst>
            </p:cNvPr>
            <p:cNvSpPr/>
            <p:nvPr/>
          </p:nvSpPr>
          <p:spPr>
            <a:xfrm>
              <a:off x="6649574" y="3947623"/>
              <a:ext cx="1546085" cy="432793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24" tIns="45713" rIns="91424" bIns="45713" anchor="ctr">
              <a:normAutofit fontScale="85000" lnSpcReduction="20000"/>
            </a:bodyPr>
            <a:lstStyle/>
            <a:p>
              <a:pPr algn="ctr"/>
              <a:endParaRPr lang="zh-CN" altLang="en-US" sz="1866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íSḻîḓè">
              <a:extLst>
                <a:ext uri="{FF2B5EF4-FFF2-40B4-BE49-F238E27FC236}">
                  <a16:creationId xmlns:a16="http://schemas.microsoft.com/office/drawing/2014/main" id="{298CB3AC-6A4F-4988-ADC4-02DFD3CC534E}"/>
                </a:ext>
              </a:extLst>
            </p:cNvPr>
            <p:cNvSpPr/>
            <p:nvPr/>
          </p:nvSpPr>
          <p:spPr bwMode="auto">
            <a:xfrm>
              <a:off x="6324661" y="4513588"/>
              <a:ext cx="219591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600" dirty="0"/>
                <a:t>On the next day after publication, buy those 5 stocks with setting weights at open price</a:t>
              </a:r>
            </a:p>
          </p:txBody>
        </p:sp>
        <p:grpSp>
          <p:nvGrpSpPr>
            <p:cNvPr id="16" name="î$ḷîďe">
              <a:extLst>
                <a:ext uri="{FF2B5EF4-FFF2-40B4-BE49-F238E27FC236}">
                  <a16:creationId xmlns:a16="http://schemas.microsoft.com/office/drawing/2014/main" id="{F7837643-D7DE-4CE5-8C0E-580DA85BD536}"/>
                </a:ext>
              </a:extLst>
            </p:cNvPr>
            <p:cNvGrpSpPr/>
            <p:nvPr/>
          </p:nvGrpSpPr>
          <p:grpSpPr>
            <a:xfrm>
              <a:off x="9425006" y="1988840"/>
              <a:ext cx="1518741" cy="1509753"/>
              <a:chOff x="2452226" y="1883471"/>
              <a:chExt cx="1518741" cy="1509753"/>
            </a:xfrm>
          </p:grpSpPr>
          <p:sp>
            <p:nvSpPr>
              <p:cNvPr id="19" name="îṧḷiḋê">
                <a:extLst>
                  <a:ext uri="{FF2B5EF4-FFF2-40B4-BE49-F238E27FC236}">
                    <a16:creationId xmlns:a16="http://schemas.microsoft.com/office/drawing/2014/main" id="{03E3183A-ECDA-4CA0-8BB0-46735733B69B}"/>
                  </a:ext>
                </a:extLst>
              </p:cNvPr>
              <p:cNvSpPr/>
              <p:nvPr/>
            </p:nvSpPr>
            <p:spPr>
              <a:xfrm rot="8100000">
                <a:off x="2452226" y="1883471"/>
                <a:ext cx="1518741" cy="1509753"/>
              </a:xfrm>
              <a:prstGeom prst="teardrop">
                <a:avLst/>
              </a:prstGeom>
              <a:solidFill>
                <a:schemeClr val="bg1"/>
              </a:solidFill>
              <a:ln w="25400"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liḓè">
                <a:extLst>
                  <a:ext uri="{FF2B5EF4-FFF2-40B4-BE49-F238E27FC236}">
                    <a16:creationId xmlns:a16="http://schemas.microsoft.com/office/drawing/2014/main" id="{9A199B74-51EC-4B70-BABF-E9856FA92A31}"/>
                  </a:ext>
                </a:extLst>
              </p:cNvPr>
              <p:cNvSpPr/>
              <p:nvPr/>
            </p:nvSpPr>
            <p:spPr>
              <a:xfrm>
                <a:off x="2597858" y="2024527"/>
                <a:ext cx="1233979" cy="122667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24" tIns="45713" rIns="91424" bIns="45713" anchor="ctr">
                <a:normAutofit/>
              </a:bodyPr>
              <a:lstStyle/>
              <a:p>
                <a:pPr algn="ctr"/>
                <a:r>
                  <a:rPr lang="en-US" altLang="zh-CN" b="1" dirty="0"/>
                  <a:t>Sell</a:t>
                </a:r>
                <a:endParaRPr lang="zh-CN" altLang="en-US" b="1" dirty="0"/>
              </a:p>
            </p:txBody>
          </p:sp>
        </p:grpSp>
        <p:sp>
          <p:nvSpPr>
            <p:cNvPr id="17" name="íṩ1ïḑè">
              <a:extLst>
                <a:ext uri="{FF2B5EF4-FFF2-40B4-BE49-F238E27FC236}">
                  <a16:creationId xmlns:a16="http://schemas.microsoft.com/office/drawing/2014/main" id="{96B9ECBC-A75A-4915-ACB0-BFCA289212F4}"/>
                </a:ext>
              </a:extLst>
            </p:cNvPr>
            <p:cNvSpPr/>
            <p:nvPr/>
          </p:nvSpPr>
          <p:spPr>
            <a:xfrm>
              <a:off x="9411334" y="3947623"/>
              <a:ext cx="1546085" cy="432793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24" tIns="45713" rIns="91424" bIns="45713" anchor="ctr">
              <a:normAutofit fontScale="85000" lnSpcReduction="20000"/>
            </a:bodyPr>
            <a:lstStyle/>
            <a:p>
              <a:pPr algn="ctr"/>
              <a:endParaRPr lang="zh-CN" altLang="en-US" sz="1866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îşľïḑé">
              <a:extLst>
                <a:ext uri="{FF2B5EF4-FFF2-40B4-BE49-F238E27FC236}">
                  <a16:creationId xmlns:a16="http://schemas.microsoft.com/office/drawing/2014/main" id="{5CB9E3B3-838F-4147-9F0F-63C193DF3055}"/>
                </a:ext>
              </a:extLst>
            </p:cNvPr>
            <p:cNvSpPr/>
            <p:nvPr/>
          </p:nvSpPr>
          <p:spPr bwMode="auto">
            <a:xfrm>
              <a:off x="9086421" y="4513588"/>
              <a:ext cx="219591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600" dirty="0"/>
                <a:t>Sell all stocks on the next day after buying at open price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5218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8B4976-F712-4532-BE5A-FCE7C2DA9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 Test Result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CB6490-58FE-45B1-B66D-2A794AFC8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25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4044487-96FD-4A81-AA27-C36236BE1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12192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56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9AF081-8EBD-4688-AE56-5C61A4E8D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 Test Result: </a:t>
            </a:r>
            <a:r>
              <a:rPr lang="en-US" altLang="zh-CN" dirty="0" err="1"/>
              <a:t>Famma</a:t>
            </a:r>
            <a:r>
              <a:rPr lang="en-US" altLang="zh-CN" dirty="0"/>
              <a:t>-French 3 Factors Model Regression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691329-BF12-4CC9-A09F-F624665AE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26</a:t>
            </a:fld>
            <a:endParaRPr lang="zh-CN" altLang="en-US"/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DA0FACE8-BEB1-4AB2-B654-2729FEFA56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782697"/>
              </p:ext>
            </p:extLst>
          </p:nvPr>
        </p:nvGraphicFramePr>
        <p:xfrm>
          <a:off x="1421910" y="2149685"/>
          <a:ext cx="9346590" cy="25586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69318">
                  <a:extLst>
                    <a:ext uri="{9D8B030D-6E8A-4147-A177-3AD203B41FA5}">
                      <a16:colId xmlns:a16="http://schemas.microsoft.com/office/drawing/2014/main" val="2818574437"/>
                    </a:ext>
                  </a:extLst>
                </a:gridCol>
                <a:gridCol w="1869318">
                  <a:extLst>
                    <a:ext uri="{9D8B030D-6E8A-4147-A177-3AD203B41FA5}">
                      <a16:colId xmlns:a16="http://schemas.microsoft.com/office/drawing/2014/main" val="1047008900"/>
                    </a:ext>
                  </a:extLst>
                </a:gridCol>
                <a:gridCol w="1869318">
                  <a:extLst>
                    <a:ext uri="{9D8B030D-6E8A-4147-A177-3AD203B41FA5}">
                      <a16:colId xmlns:a16="http://schemas.microsoft.com/office/drawing/2014/main" val="2217723817"/>
                    </a:ext>
                  </a:extLst>
                </a:gridCol>
                <a:gridCol w="1869318">
                  <a:extLst>
                    <a:ext uri="{9D8B030D-6E8A-4147-A177-3AD203B41FA5}">
                      <a16:colId xmlns:a16="http://schemas.microsoft.com/office/drawing/2014/main" val="2320656463"/>
                    </a:ext>
                  </a:extLst>
                </a:gridCol>
                <a:gridCol w="1869318">
                  <a:extLst>
                    <a:ext uri="{9D8B030D-6E8A-4147-A177-3AD203B41FA5}">
                      <a16:colId xmlns:a16="http://schemas.microsoft.com/office/drawing/2014/main" val="2604662382"/>
                    </a:ext>
                  </a:extLst>
                </a:gridCol>
              </a:tblGrid>
              <a:tr h="5117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Coefficients:</a:t>
                      </a:r>
                    </a:p>
                  </a:txBody>
                  <a:tcPr marL="126179" marR="126179" marT="63089" marB="630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Estimate</a:t>
                      </a:r>
                    </a:p>
                  </a:txBody>
                  <a:tcPr marL="126179" marR="126179" marT="63089" marB="630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Std. Error </a:t>
                      </a:r>
                    </a:p>
                  </a:txBody>
                  <a:tcPr marL="126179" marR="126179" marT="63089" marB="630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value </a:t>
                      </a:r>
                    </a:p>
                  </a:txBody>
                  <a:tcPr marL="126179" marR="126179" marT="63089" marB="630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Pr(&gt;|t|) </a:t>
                      </a:r>
                    </a:p>
                  </a:txBody>
                  <a:tcPr marL="126179" marR="126179" marT="63089" marB="63089"/>
                </a:tc>
                <a:extLst>
                  <a:ext uri="{0D108BD9-81ED-4DB2-BD59-A6C34878D82A}">
                    <a16:rowId xmlns:a16="http://schemas.microsoft.com/office/drawing/2014/main" val="3483390990"/>
                  </a:ext>
                </a:extLst>
              </a:tr>
              <a:tr h="511726">
                <a:tc>
                  <a:txBody>
                    <a:bodyPr/>
                    <a:lstStyle/>
                    <a:p>
                      <a:r>
                        <a:rPr kumimoji="0" lang="zh-CN" altLang="en-US" sz="2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(Intercept) </a:t>
                      </a:r>
                      <a:endParaRPr lang="zh-CN" altLang="en-US" sz="2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6179" marR="126179" marT="63089" marB="63089"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2500" dirty="0">
                          <a:latin typeface="Cambria Math" panose="02040503050406030204" pitchFamily="18" charset="0"/>
                        </a:rPr>
                        <a:t>-0.0033570 </a:t>
                      </a:r>
                    </a:p>
                  </a:txBody>
                  <a:tcPr marL="126179" marR="126179" marT="63089" marB="63089"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2500" dirty="0">
                          <a:latin typeface="Cambria Math" panose="02040503050406030204" pitchFamily="18" charset="0"/>
                        </a:rPr>
                        <a:t>0.0015023 </a:t>
                      </a:r>
                    </a:p>
                  </a:txBody>
                  <a:tcPr marL="126179" marR="126179" marT="63089" marB="63089"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2500" dirty="0">
                          <a:latin typeface="Cambria Math" panose="02040503050406030204" pitchFamily="18" charset="0"/>
                        </a:rPr>
                        <a:t>-2.235 </a:t>
                      </a:r>
                    </a:p>
                  </a:txBody>
                  <a:tcPr marL="126179" marR="126179" marT="63089" marB="63089"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2500" dirty="0">
                          <a:latin typeface="Cambria Math" panose="02040503050406030204" pitchFamily="18" charset="0"/>
                        </a:rPr>
                        <a:t>0.0306 *</a:t>
                      </a:r>
                    </a:p>
                  </a:txBody>
                  <a:tcPr marL="126179" marR="126179" marT="63089" marB="63089"/>
                </a:tc>
                <a:extLst>
                  <a:ext uri="{0D108BD9-81ED-4DB2-BD59-A6C34878D82A}">
                    <a16:rowId xmlns:a16="http://schemas.microsoft.com/office/drawing/2014/main" val="1250547089"/>
                  </a:ext>
                </a:extLst>
              </a:tr>
              <a:tr h="511726">
                <a:tc>
                  <a:txBody>
                    <a:bodyPr/>
                    <a:lstStyle/>
                    <a:p>
                      <a:r>
                        <a:rPr lang="zh-CN" altLang="en-US" sz="2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mkt</a:t>
                      </a:r>
                    </a:p>
                  </a:txBody>
                  <a:tcPr marL="126179" marR="126179" marT="63089" marB="63089"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2500" dirty="0">
                          <a:latin typeface="Cambria Math" panose="02040503050406030204" pitchFamily="18" charset="0"/>
                        </a:rPr>
                        <a:t>-0.0001048 </a:t>
                      </a:r>
                    </a:p>
                  </a:txBody>
                  <a:tcPr marL="126179" marR="126179" marT="63089" marB="63089"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2500" dirty="0">
                          <a:latin typeface="Cambria Math" panose="02040503050406030204" pitchFamily="18" charset="0"/>
                        </a:rPr>
                        <a:t>0.0024917 </a:t>
                      </a:r>
                    </a:p>
                  </a:txBody>
                  <a:tcPr marL="126179" marR="126179" marT="63089" marB="63089"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2500" dirty="0">
                          <a:latin typeface="Cambria Math" panose="02040503050406030204" pitchFamily="18" charset="0"/>
                        </a:rPr>
                        <a:t>-0.042 </a:t>
                      </a:r>
                    </a:p>
                  </a:txBody>
                  <a:tcPr marL="126179" marR="126179" marT="63089" marB="63089"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2500" dirty="0">
                          <a:latin typeface="Cambria Math" panose="02040503050406030204" pitchFamily="18" charset="0"/>
                        </a:rPr>
                        <a:t>0.9666 </a:t>
                      </a:r>
                    </a:p>
                  </a:txBody>
                  <a:tcPr marL="126179" marR="126179" marT="63089" marB="63089"/>
                </a:tc>
                <a:extLst>
                  <a:ext uri="{0D108BD9-81ED-4DB2-BD59-A6C34878D82A}">
                    <a16:rowId xmlns:a16="http://schemas.microsoft.com/office/drawing/2014/main" val="3212284733"/>
                  </a:ext>
                </a:extLst>
              </a:tr>
              <a:tr h="511726">
                <a:tc>
                  <a:txBody>
                    <a:bodyPr/>
                    <a:lstStyle/>
                    <a:p>
                      <a:r>
                        <a:rPr lang="zh-CN" altLang="en-US" sz="2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HML</a:t>
                      </a:r>
                    </a:p>
                  </a:txBody>
                  <a:tcPr marL="126179" marR="126179" marT="63089" marB="63089"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2500" dirty="0">
                          <a:latin typeface="Cambria Math" panose="02040503050406030204" pitchFamily="18" charset="0"/>
                        </a:rPr>
                        <a:t>0.0015634 </a:t>
                      </a:r>
                    </a:p>
                  </a:txBody>
                  <a:tcPr marL="126179" marR="126179" marT="63089" marB="63089"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2500" dirty="0">
                          <a:latin typeface="Cambria Math" panose="02040503050406030204" pitchFamily="18" charset="0"/>
                        </a:rPr>
                        <a:t>0.0026994 </a:t>
                      </a:r>
                    </a:p>
                  </a:txBody>
                  <a:tcPr marL="126179" marR="126179" marT="63089" marB="63089"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2500" dirty="0">
                          <a:latin typeface="Cambria Math" panose="02040503050406030204" pitchFamily="18" charset="0"/>
                        </a:rPr>
                        <a:t>0.579 </a:t>
                      </a:r>
                    </a:p>
                  </a:txBody>
                  <a:tcPr marL="126179" marR="126179" marT="63089" marB="63089"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2500" dirty="0">
                          <a:latin typeface="Cambria Math" panose="02040503050406030204" pitchFamily="18" charset="0"/>
                        </a:rPr>
                        <a:t>0.5654 </a:t>
                      </a:r>
                    </a:p>
                  </a:txBody>
                  <a:tcPr marL="126179" marR="126179" marT="63089" marB="63089"/>
                </a:tc>
                <a:extLst>
                  <a:ext uri="{0D108BD9-81ED-4DB2-BD59-A6C34878D82A}">
                    <a16:rowId xmlns:a16="http://schemas.microsoft.com/office/drawing/2014/main" val="216241700"/>
                  </a:ext>
                </a:extLst>
              </a:tr>
              <a:tr h="511726">
                <a:tc>
                  <a:txBody>
                    <a:bodyPr/>
                    <a:lstStyle/>
                    <a:p>
                      <a:r>
                        <a:rPr lang="zh-CN" altLang="en-US" sz="2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SMB</a:t>
                      </a:r>
                    </a:p>
                  </a:txBody>
                  <a:tcPr marL="126179" marR="126179" marT="63089" marB="63089"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2500" dirty="0">
                          <a:latin typeface="Cambria Math" panose="02040503050406030204" pitchFamily="18" charset="0"/>
                        </a:rPr>
                        <a:t>0.0028692 </a:t>
                      </a:r>
                    </a:p>
                  </a:txBody>
                  <a:tcPr marL="126179" marR="126179" marT="63089" marB="63089"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2500" dirty="0">
                          <a:latin typeface="Cambria Math" panose="02040503050406030204" pitchFamily="18" charset="0"/>
                        </a:rPr>
                        <a:t>0.0038593 </a:t>
                      </a:r>
                    </a:p>
                  </a:txBody>
                  <a:tcPr marL="126179" marR="126179" marT="63089" marB="63089"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2500" dirty="0">
                          <a:latin typeface="Cambria Math" panose="02040503050406030204" pitchFamily="18" charset="0"/>
                        </a:rPr>
                        <a:t>-0.743 </a:t>
                      </a:r>
                    </a:p>
                  </a:txBody>
                  <a:tcPr marL="126179" marR="126179" marT="63089" marB="63089"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2500" dirty="0">
                          <a:latin typeface="Cambria Math" panose="02040503050406030204" pitchFamily="18" charset="0"/>
                        </a:rPr>
                        <a:t>0.4612 </a:t>
                      </a:r>
                    </a:p>
                  </a:txBody>
                  <a:tcPr marL="126179" marR="126179" marT="63089" marB="63089"/>
                </a:tc>
                <a:extLst>
                  <a:ext uri="{0D108BD9-81ED-4DB2-BD59-A6C34878D82A}">
                    <a16:rowId xmlns:a16="http://schemas.microsoft.com/office/drawing/2014/main" val="627468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293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521E599F-C616-450C-8950-C6445CEB2FA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29" b="40029"/>
          <a:stretch>
            <a:fillRect/>
          </a:stretch>
        </p:blipFill>
        <p:spPr/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Analysis</a:t>
            </a:r>
            <a:endParaRPr lang="zh-CN" altLang="en-US" sz="4000" b="0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ONE</a:t>
            </a:r>
            <a:endParaRPr lang="zh-CN" altLang="en-US" dirty="0"/>
          </a:p>
        </p:txBody>
      </p:sp>
      <p:cxnSp>
        <p:nvCxnSpPr>
          <p:cNvPr id="21" name="直接连接符 20"/>
          <p:cNvCxnSpPr>
            <a:cxnSpLocks/>
          </p:cNvCxnSpPr>
          <p:nvPr/>
        </p:nvCxnSpPr>
        <p:spPr>
          <a:xfrm flipH="1">
            <a:off x="10086595" y="3591422"/>
            <a:ext cx="341183" cy="56244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cxnSpLocks/>
          </p:cNvCxnSpPr>
          <p:nvPr/>
        </p:nvCxnSpPr>
        <p:spPr>
          <a:xfrm flipH="1">
            <a:off x="101600" y="1026160"/>
            <a:ext cx="1162429" cy="179183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2359203" y="1855298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i="1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/04</a:t>
            </a:r>
            <a:endParaRPr lang="zh-CN" altLang="en-US" i="1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495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63066F-40AA-475E-A337-35EA76EA9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Further Improvements</a:t>
            </a:r>
            <a:r>
              <a:rPr lang="zh-CN" altLang="en-US" dirty="0"/>
              <a:t> </a:t>
            </a:r>
            <a:r>
              <a:rPr lang="en-US" altLang="zh-CN" dirty="0"/>
              <a:t>of Research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FFFBFD-CAE8-4615-9359-5024B743F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7BE7791-C4BC-4009-9692-2698FE6F18AA}"/>
              </a:ext>
            </a:extLst>
          </p:cNvPr>
          <p:cNvGrpSpPr/>
          <p:nvPr/>
        </p:nvGrpSpPr>
        <p:grpSpPr>
          <a:xfrm>
            <a:off x="1033610" y="1123950"/>
            <a:ext cx="10123189" cy="4801823"/>
            <a:chOff x="1033610" y="1123950"/>
            <a:chExt cx="10123189" cy="4801823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2FC887AC-DE44-4B49-8321-5768CA8971B2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>
              <a:off x="1033610" y="1123950"/>
              <a:ext cx="10123189" cy="4801823"/>
              <a:chOff x="1165379" y="1232876"/>
              <a:chExt cx="10123189" cy="4801823"/>
            </a:xfrm>
          </p:grpSpPr>
          <p:sp>
            <p:nvSpPr>
              <p:cNvPr id="6" name="iṣļíḋè">
                <a:extLst>
                  <a:ext uri="{FF2B5EF4-FFF2-40B4-BE49-F238E27FC236}">
                    <a16:creationId xmlns:a16="http://schemas.microsoft.com/office/drawing/2014/main" id="{940C482D-E9F0-4AE4-91A9-FBFF0D3EC90E}"/>
                  </a:ext>
                </a:extLst>
              </p:cNvPr>
              <p:cNvSpPr/>
              <p:nvPr/>
            </p:nvSpPr>
            <p:spPr>
              <a:xfrm>
                <a:off x="6198547" y="1232876"/>
                <a:ext cx="60959" cy="4801823"/>
              </a:xfrm>
              <a:prstGeom prst="rect">
                <a:avLst/>
              </a:prstGeom>
              <a:solidFill>
                <a:schemeClr val="bg2">
                  <a:lumMod val="10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" name="işḷíḋe">
                <a:extLst>
                  <a:ext uri="{FF2B5EF4-FFF2-40B4-BE49-F238E27FC236}">
                    <a16:creationId xmlns:a16="http://schemas.microsoft.com/office/drawing/2014/main" id="{3DA39F57-6055-4CDF-9A6D-B281003E5839}"/>
                  </a:ext>
                </a:extLst>
              </p:cNvPr>
              <p:cNvSpPr/>
              <p:nvPr/>
            </p:nvSpPr>
            <p:spPr>
              <a:xfrm rot="16200000">
                <a:off x="4688207" y="3572633"/>
                <a:ext cx="1189683" cy="1168717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" name="iŝ1iḍe">
                <a:extLst>
                  <a:ext uri="{FF2B5EF4-FFF2-40B4-BE49-F238E27FC236}">
                    <a16:creationId xmlns:a16="http://schemas.microsoft.com/office/drawing/2014/main" id="{56A668FA-4921-4DF7-B0D3-E676981EE10B}"/>
                  </a:ext>
                </a:extLst>
              </p:cNvPr>
              <p:cNvSpPr/>
              <p:nvPr/>
            </p:nvSpPr>
            <p:spPr>
              <a:xfrm rot="16200000">
                <a:off x="4795403" y="3666123"/>
                <a:ext cx="997360" cy="979782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iṩľiďê" title="kkhtT0K8BAKq4uCbn3GvMhSbXNTtWPWuwSBxvkeueEEwN">
                <a:extLst>
                  <a:ext uri="{FF2B5EF4-FFF2-40B4-BE49-F238E27FC236}">
                    <a16:creationId xmlns:a16="http://schemas.microsoft.com/office/drawing/2014/main" id="{C98CC7D6-AA20-4E27-B001-5A2D7E3105C7}"/>
                  </a:ext>
                </a:extLst>
              </p:cNvPr>
              <p:cNvSpPr/>
              <p:nvPr/>
            </p:nvSpPr>
            <p:spPr bwMode="auto">
              <a:xfrm rot="10800000" flipV="1">
                <a:off x="5052764" y="3959455"/>
                <a:ext cx="482637" cy="329342"/>
              </a:xfrm>
              <a:custGeom>
                <a:avLst/>
                <a:gdLst>
                  <a:gd name="connsiteX0" fmla="*/ 20293 w 607639"/>
                  <a:gd name="connsiteY0" fmla="*/ 364067 h 414642"/>
                  <a:gd name="connsiteX1" fmla="*/ 20293 w 607639"/>
                  <a:gd name="connsiteY1" fmla="*/ 384244 h 414642"/>
                  <a:gd name="connsiteX2" fmla="*/ 30351 w 607639"/>
                  <a:gd name="connsiteY2" fmla="*/ 394377 h 414642"/>
                  <a:gd name="connsiteX3" fmla="*/ 577199 w 607639"/>
                  <a:gd name="connsiteY3" fmla="*/ 394377 h 414642"/>
                  <a:gd name="connsiteX4" fmla="*/ 587346 w 607639"/>
                  <a:gd name="connsiteY4" fmla="*/ 384244 h 414642"/>
                  <a:gd name="connsiteX5" fmla="*/ 587346 w 607639"/>
                  <a:gd name="connsiteY5" fmla="*/ 364067 h 414642"/>
                  <a:gd name="connsiteX6" fmla="*/ 556995 w 607639"/>
                  <a:gd name="connsiteY6" fmla="*/ 364067 h 414642"/>
                  <a:gd name="connsiteX7" fmla="*/ 394916 w 607639"/>
                  <a:gd name="connsiteY7" fmla="*/ 364067 h 414642"/>
                  <a:gd name="connsiteX8" fmla="*/ 394916 w 607639"/>
                  <a:gd name="connsiteY8" fmla="*/ 374200 h 414642"/>
                  <a:gd name="connsiteX9" fmla="*/ 384859 w 607639"/>
                  <a:gd name="connsiteY9" fmla="*/ 384244 h 414642"/>
                  <a:gd name="connsiteX10" fmla="*/ 222780 w 607639"/>
                  <a:gd name="connsiteY10" fmla="*/ 384244 h 414642"/>
                  <a:gd name="connsiteX11" fmla="*/ 212634 w 607639"/>
                  <a:gd name="connsiteY11" fmla="*/ 374200 h 414642"/>
                  <a:gd name="connsiteX12" fmla="*/ 212634 w 607639"/>
                  <a:gd name="connsiteY12" fmla="*/ 364067 h 414642"/>
                  <a:gd name="connsiteX13" fmla="*/ 50644 w 607639"/>
                  <a:gd name="connsiteY13" fmla="*/ 364067 h 414642"/>
                  <a:gd name="connsiteX14" fmla="*/ 141754 w 607639"/>
                  <a:gd name="connsiteY14" fmla="*/ 232583 h 414642"/>
                  <a:gd name="connsiteX15" fmla="*/ 161961 w 607639"/>
                  <a:gd name="connsiteY15" fmla="*/ 232583 h 414642"/>
                  <a:gd name="connsiteX16" fmla="*/ 172110 w 607639"/>
                  <a:gd name="connsiteY16" fmla="*/ 242719 h 414642"/>
                  <a:gd name="connsiteX17" fmla="*/ 161961 w 607639"/>
                  <a:gd name="connsiteY17" fmla="*/ 252765 h 414642"/>
                  <a:gd name="connsiteX18" fmla="*/ 141754 w 607639"/>
                  <a:gd name="connsiteY18" fmla="*/ 252765 h 414642"/>
                  <a:gd name="connsiteX19" fmla="*/ 131605 w 607639"/>
                  <a:gd name="connsiteY19" fmla="*/ 242719 h 414642"/>
                  <a:gd name="connsiteX20" fmla="*/ 141754 w 607639"/>
                  <a:gd name="connsiteY20" fmla="*/ 232583 h 414642"/>
                  <a:gd name="connsiteX21" fmla="*/ 141758 w 607639"/>
                  <a:gd name="connsiteY21" fmla="*/ 192149 h 414642"/>
                  <a:gd name="connsiteX22" fmla="*/ 182279 w 607639"/>
                  <a:gd name="connsiteY22" fmla="*/ 192149 h 414642"/>
                  <a:gd name="connsiteX23" fmla="*/ 192432 w 607639"/>
                  <a:gd name="connsiteY23" fmla="*/ 202196 h 414642"/>
                  <a:gd name="connsiteX24" fmla="*/ 182279 w 607639"/>
                  <a:gd name="connsiteY24" fmla="*/ 212331 h 414642"/>
                  <a:gd name="connsiteX25" fmla="*/ 141758 w 607639"/>
                  <a:gd name="connsiteY25" fmla="*/ 212331 h 414642"/>
                  <a:gd name="connsiteX26" fmla="*/ 131605 w 607639"/>
                  <a:gd name="connsiteY26" fmla="*/ 202196 h 414642"/>
                  <a:gd name="connsiteX27" fmla="*/ 141758 w 607639"/>
                  <a:gd name="connsiteY27" fmla="*/ 192149 h 414642"/>
                  <a:gd name="connsiteX28" fmla="*/ 141754 w 607639"/>
                  <a:gd name="connsiteY28" fmla="*/ 151716 h 414642"/>
                  <a:gd name="connsiteX29" fmla="*/ 161961 w 607639"/>
                  <a:gd name="connsiteY29" fmla="*/ 151716 h 414642"/>
                  <a:gd name="connsiteX30" fmla="*/ 172110 w 607639"/>
                  <a:gd name="connsiteY30" fmla="*/ 161763 h 414642"/>
                  <a:gd name="connsiteX31" fmla="*/ 161961 w 607639"/>
                  <a:gd name="connsiteY31" fmla="*/ 171898 h 414642"/>
                  <a:gd name="connsiteX32" fmla="*/ 141754 w 607639"/>
                  <a:gd name="connsiteY32" fmla="*/ 171898 h 414642"/>
                  <a:gd name="connsiteX33" fmla="*/ 131605 w 607639"/>
                  <a:gd name="connsiteY33" fmla="*/ 161763 h 414642"/>
                  <a:gd name="connsiteX34" fmla="*/ 141754 w 607639"/>
                  <a:gd name="connsiteY34" fmla="*/ 151716 h 414642"/>
                  <a:gd name="connsiteX35" fmla="*/ 141758 w 607639"/>
                  <a:gd name="connsiteY35" fmla="*/ 111211 h 414642"/>
                  <a:gd name="connsiteX36" fmla="*/ 182279 w 607639"/>
                  <a:gd name="connsiteY36" fmla="*/ 111211 h 414642"/>
                  <a:gd name="connsiteX37" fmla="*/ 192432 w 607639"/>
                  <a:gd name="connsiteY37" fmla="*/ 121337 h 414642"/>
                  <a:gd name="connsiteX38" fmla="*/ 182279 w 607639"/>
                  <a:gd name="connsiteY38" fmla="*/ 131463 h 414642"/>
                  <a:gd name="connsiteX39" fmla="*/ 141758 w 607639"/>
                  <a:gd name="connsiteY39" fmla="*/ 131463 h 414642"/>
                  <a:gd name="connsiteX40" fmla="*/ 131605 w 607639"/>
                  <a:gd name="connsiteY40" fmla="*/ 121337 h 414642"/>
                  <a:gd name="connsiteX41" fmla="*/ 141758 w 607639"/>
                  <a:gd name="connsiteY41" fmla="*/ 111211 h 414642"/>
                  <a:gd name="connsiteX42" fmla="*/ 425367 w 607639"/>
                  <a:gd name="connsiteY42" fmla="*/ 101191 h 414642"/>
                  <a:gd name="connsiteX43" fmla="*/ 496228 w 607639"/>
                  <a:gd name="connsiteY43" fmla="*/ 101191 h 414642"/>
                  <a:gd name="connsiteX44" fmla="*/ 506377 w 607639"/>
                  <a:gd name="connsiteY44" fmla="*/ 111231 h 414642"/>
                  <a:gd name="connsiteX45" fmla="*/ 506377 w 607639"/>
                  <a:gd name="connsiteY45" fmla="*/ 182042 h 414642"/>
                  <a:gd name="connsiteX46" fmla="*/ 496228 w 607639"/>
                  <a:gd name="connsiteY46" fmla="*/ 192171 h 414642"/>
                  <a:gd name="connsiteX47" fmla="*/ 486080 w 607639"/>
                  <a:gd name="connsiteY47" fmla="*/ 182042 h 414642"/>
                  <a:gd name="connsiteX48" fmla="*/ 486080 w 607639"/>
                  <a:gd name="connsiteY48" fmla="*/ 135575 h 414642"/>
                  <a:gd name="connsiteX49" fmla="*/ 402043 w 607639"/>
                  <a:gd name="connsiteY49" fmla="*/ 219447 h 414642"/>
                  <a:gd name="connsiteX50" fmla="*/ 394921 w 607639"/>
                  <a:gd name="connsiteY50" fmla="*/ 222468 h 414642"/>
                  <a:gd name="connsiteX51" fmla="*/ 387889 w 607639"/>
                  <a:gd name="connsiteY51" fmla="*/ 219447 h 414642"/>
                  <a:gd name="connsiteX52" fmla="*/ 344268 w 607639"/>
                  <a:gd name="connsiteY52" fmla="*/ 176001 h 414642"/>
                  <a:gd name="connsiteX53" fmla="*/ 270380 w 607639"/>
                  <a:gd name="connsiteY53" fmla="*/ 249744 h 414642"/>
                  <a:gd name="connsiteX54" fmla="*/ 263258 w 607639"/>
                  <a:gd name="connsiteY54" fmla="*/ 252765 h 414642"/>
                  <a:gd name="connsiteX55" fmla="*/ 256225 w 607639"/>
                  <a:gd name="connsiteY55" fmla="*/ 249744 h 414642"/>
                  <a:gd name="connsiteX56" fmla="*/ 256225 w 607639"/>
                  <a:gd name="connsiteY56" fmla="*/ 235617 h 414642"/>
                  <a:gd name="connsiteX57" fmla="*/ 337235 w 607639"/>
                  <a:gd name="connsiteY57" fmla="*/ 154766 h 414642"/>
                  <a:gd name="connsiteX58" fmla="*/ 338837 w 607639"/>
                  <a:gd name="connsiteY58" fmla="*/ 153433 h 414642"/>
                  <a:gd name="connsiteX59" fmla="*/ 340618 w 607639"/>
                  <a:gd name="connsiteY59" fmla="*/ 152456 h 414642"/>
                  <a:gd name="connsiteX60" fmla="*/ 341508 w 607639"/>
                  <a:gd name="connsiteY60" fmla="*/ 152101 h 414642"/>
                  <a:gd name="connsiteX61" fmla="*/ 343378 w 607639"/>
                  <a:gd name="connsiteY61" fmla="*/ 151745 h 414642"/>
                  <a:gd name="connsiteX62" fmla="*/ 344268 w 607639"/>
                  <a:gd name="connsiteY62" fmla="*/ 151745 h 414642"/>
                  <a:gd name="connsiteX63" fmla="*/ 346226 w 607639"/>
                  <a:gd name="connsiteY63" fmla="*/ 151923 h 414642"/>
                  <a:gd name="connsiteX64" fmla="*/ 351390 w 607639"/>
                  <a:gd name="connsiteY64" fmla="*/ 154766 h 414642"/>
                  <a:gd name="connsiteX65" fmla="*/ 394921 w 607639"/>
                  <a:gd name="connsiteY65" fmla="*/ 198213 h 414642"/>
                  <a:gd name="connsiteX66" fmla="*/ 471925 w 607639"/>
                  <a:gd name="connsiteY66" fmla="*/ 121359 h 414642"/>
                  <a:gd name="connsiteX67" fmla="*/ 425367 w 607639"/>
                  <a:gd name="connsiteY67" fmla="*/ 121359 h 414642"/>
                  <a:gd name="connsiteX68" fmla="*/ 415218 w 607639"/>
                  <a:gd name="connsiteY68" fmla="*/ 111231 h 414642"/>
                  <a:gd name="connsiteX69" fmla="*/ 425367 w 607639"/>
                  <a:gd name="connsiteY69" fmla="*/ 101191 h 414642"/>
                  <a:gd name="connsiteX70" fmla="*/ 101297 w 607639"/>
                  <a:gd name="connsiteY70" fmla="*/ 91029 h 414642"/>
                  <a:gd name="connsiteX71" fmla="*/ 111423 w 607639"/>
                  <a:gd name="connsiteY71" fmla="*/ 101159 h 414642"/>
                  <a:gd name="connsiteX72" fmla="*/ 111423 w 607639"/>
                  <a:gd name="connsiteY72" fmla="*/ 262887 h 414642"/>
                  <a:gd name="connsiteX73" fmla="*/ 101297 w 607639"/>
                  <a:gd name="connsiteY73" fmla="*/ 273017 h 414642"/>
                  <a:gd name="connsiteX74" fmla="*/ 91171 w 607639"/>
                  <a:gd name="connsiteY74" fmla="*/ 262887 h 414642"/>
                  <a:gd name="connsiteX75" fmla="*/ 91171 w 607639"/>
                  <a:gd name="connsiteY75" fmla="*/ 101159 h 414642"/>
                  <a:gd name="connsiteX76" fmla="*/ 101297 w 607639"/>
                  <a:gd name="connsiteY76" fmla="*/ 91029 h 414642"/>
                  <a:gd name="connsiteX77" fmla="*/ 70848 w 607639"/>
                  <a:gd name="connsiteY77" fmla="*/ 20177 h 414642"/>
                  <a:gd name="connsiteX78" fmla="*/ 60791 w 607639"/>
                  <a:gd name="connsiteY78" fmla="*/ 30309 h 414642"/>
                  <a:gd name="connsiteX79" fmla="*/ 60791 w 607639"/>
                  <a:gd name="connsiteY79" fmla="*/ 343802 h 414642"/>
                  <a:gd name="connsiteX80" fmla="*/ 222780 w 607639"/>
                  <a:gd name="connsiteY80" fmla="*/ 343802 h 414642"/>
                  <a:gd name="connsiteX81" fmla="*/ 232927 w 607639"/>
                  <a:gd name="connsiteY81" fmla="*/ 353935 h 414642"/>
                  <a:gd name="connsiteX82" fmla="*/ 232927 w 607639"/>
                  <a:gd name="connsiteY82" fmla="*/ 364067 h 414642"/>
                  <a:gd name="connsiteX83" fmla="*/ 374712 w 607639"/>
                  <a:gd name="connsiteY83" fmla="*/ 364067 h 414642"/>
                  <a:gd name="connsiteX84" fmla="*/ 374712 w 607639"/>
                  <a:gd name="connsiteY84" fmla="*/ 353935 h 414642"/>
                  <a:gd name="connsiteX85" fmla="*/ 384859 w 607639"/>
                  <a:gd name="connsiteY85" fmla="*/ 343802 h 414642"/>
                  <a:gd name="connsiteX86" fmla="*/ 546848 w 607639"/>
                  <a:gd name="connsiteY86" fmla="*/ 343802 h 414642"/>
                  <a:gd name="connsiteX87" fmla="*/ 546848 w 607639"/>
                  <a:gd name="connsiteY87" fmla="*/ 30309 h 414642"/>
                  <a:gd name="connsiteX88" fmla="*/ 536702 w 607639"/>
                  <a:gd name="connsiteY88" fmla="*/ 20177 h 414642"/>
                  <a:gd name="connsiteX89" fmla="*/ 70848 w 607639"/>
                  <a:gd name="connsiteY89" fmla="*/ 0 h 414642"/>
                  <a:gd name="connsiteX90" fmla="*/ 536702 w 607639"/>
                  <a:gd name="connsiteY90" fmla="*/ 0 h 414642"/>
                  <a:gd name="connsiteX91" fmla="*/ 567142 w 607639"/>
                  <a:gd name="connsiteY91" fmla="*/ 30309 h 414642"/>
                  <a:gd name="connsiteX92" fmla="*/ 567142 w 607639"/>
                  <a:gd name="connsiteY92" fmla="*/ 343802 h 414642"/>
                  <a:gd name="connsiteX93" fmla="*/ 597492 w 607639"/>
                  <a:gd name="connsiteY93" fmla="*/ 343802 h 414642"/>
                  <a:gd name="connsiteX94" fmla="*/ 607639 w 607639"/>
                  <a:gd name="connsiteY94" fmla="*/ 353935 h 414642"/>
                  <a:gd name="connsiteX95" fmla="*/ 607639 w 607639"/>
                  <a:gd name="connsiteY95" fmla="*/ 384244 h 414642"/>
                  <a:gd name="connsiteX96" fmla="*/ 577199 w 607639"/>
                  <a:gd name="connsiteY96" fmla="*/ 414642 h 414642"/>
                  <a:gd name="connsiteX97" fmla="*/ 30351 w 607639"/>
                  <a:gd name="connsiteY97" fmla="*/ 414642 h 414642"/>
                  <a:gd name="connsiteX98" fmla="*/ 0 w 607639"/>
                  <a:gd name="connsiteY98" fmla="*/ 384244 h 414642"/>
                  <a:gd name="connsiteX99" fmla="*/ 0 w 607639"/>
                  <a:gd name="connsiteY99" fmla="*/ 353935 h 414642"/>
                  <a:gd name="connsiteX100" fmla="*/ 10147 w 607639"/>
                  <a:gd name="connsiteY100" fmla="*/ 343802 h 414642"/>
                  <a:gd name="connsiteX101" fmla="*/ 40497 w 607639"/>
                  <a:gd name="connsiteY101" fmla="*/ 343802 h 414642"/>
                  <a:gd name="connsiteX102" fmla="*/ 40497 w 607639"/>
                  <a:gd name="connsiteY102" fmla="*/ 30309 h 414642"/>
                  <a:gd name="connsiteX103" fmla="*/ 70848 w 607639"/>
                  <a:gd name="connsiteY103" fmla="*/ 0 h 414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607639" h="414642">
                    <a:moveTo>
                      <a:pt x="20293" y="364067"/>
                    </a:moveTo>
                    <a:lnTo>
                      <a:pt x="20293" y="384244"/>
                    </a:lnTo>
                    <a:cubicBezTo>
                      <a:pt x="20293" y="390377"/>
                      <a:pt x="24298" y="394377"/>
                      <a:pt x="30351" y="394377"/>
                    </a:cubicBezTo>
                    <a:lnTo>
                      <a:pt x="577199" y="394377"/>
                    </a:lnTo>
                    <a:cubicBezTo>
                      <a:pt x="583341" y="394377"/>
                      <a:pt x="587346" y="390377"/>
                      <a:pt x="587346" y="384244"/>
                    </a:cubicBezTo>
                    <a:lnTo>
                      <a:pt x="587346" y="364067"/>
                    </a:lnTo>
                    <a:lnTo>
                      <a:pt x="556995" y="364067"/>
                    </a:lnTo>
                    <a:lnTo>
                      <a:pt x="394916" y="364067"/>
                    </a:lnTo>
                    <a:lnTo>
                      <a:pt x="394916" y="374200"/>
                    </a:lnTo>
                    <a:cubicBezTo>
                      <a:pt x="394916" y="380244"/>
                      <a:pt x="390911" y="384244"/>
                      <a:pt x="384859" y="384244"/>
                    </a:cubicBezTo>
                    <a:lnTo>
                      <a:pt x="222780" y="384244"/>
                    </a:lnTo>
                    <a:cubicBezTo>
                      <a:pt x="216728" y="384244"/>
                      <a:pt x="212634" y="380244"/>
                      <a:pt x="212634" y="374200"/>
                    </a:cubicBezTo>
                    <a:lnTo>
                      <a:pt x="212634" y="364067"/>
                    </a:lnTo>
                    <a:lnTo>
                      <a:pt x="50644" y="364067"/>
                    </a:lnTo>
                    <a:close/>
                    <a:moveTo>
                      <a:pt x="141754" y="232583"/>
                    </a:moveTo>
                    <a:lnTo>
                      <a:pt x="161961" y="232583"/>
                    </a:lnTo>
                    <a:cubicBezTo>
                      <a:pt x="168104" y="232583"/>
                      <a:pt x="172110" y="236584"/>
                      <a:pt x="172110" y="242719"/>
                    </a:cubicBezTo>
                    <a:cubicBezTo>
                      <a:pt x="172110" y="248764"/>
                      <a:pt x="168104" y="252765"/>
                      <a:pt x="161961" y="252765"/>
                    </a:cubicBezTo>
                    <a:lnTo>
                      <a:pt x="141754" y="252765"/>
                    </a:lnTo>
                    <a:cubicBezTo>
                      <a:pt x="135700" y="252765"/>
                      <a:pt x="131605" y="248764"/>
                      <a:pt x="131605" y="242719"/>
                    </a:cubicBezTo>
                    <a:cubicBezTo>
                      <a:pt x="131605" y="236584"/>
                      <a:pt x="135700" y="232583"/>
                      <a:pt x="141754" y="232583"/>
                    </a:cubicBezTo>
                    <a:close/>
                    <a:moveTo>
                      <a:pt x="141758" y="192149"/>
                    </a:moveTo>
                    <a:lnTo>
                      <a:pt x="182279" y="192149"/>
                    </a:lnTo>
                    <a:cubicBezTo>
                      <a:pt x="188335" y="192149"/>
                      <a:pt x="192432" y="196150"/>
                      <a:pt x="192432" y="202196"/>
                    </a:cubicBezTo>
                    <a:cubicBezTo>
                      <a:pt x="192432" y="208330"/>
                      <a:pt x="188335" y="212331"/>
                      <a:pt x="182279" y="212331"/>
                    </a:cubicBezTo>
                    <a:lnTo>
                      <a:pt x="141758" y="212331"/>
                    </a:lnTo>
                    <a:cubicBezTo>
                      <a:pt x="135702" y="212331"/>
                      <a:pt x="131605" y="208330"/>
                      <a:pt x="131605" y="202196"/>
                    </a:cubicBezTo>
                    <a:cubicBezTo>
                      <a:pt x="131605" y="196150"/>
                      <a:pt x="135702" y="192149"/>
                      <a:pt x="141758" y="192149"/>
                    </a:cubicBezTo>
                    <a:close/>
                    <a:moveTo>
                      <a:pt x="141754" y="151716"/>
                    </a:moveTo>
                    <a:lnTo>
                      <a:pt x="161961" y="151716"/>
                    </a:lnTo>
                    <a:cubicBezTo>
                      <a:pt x="168104" y="151716"/>
                      <a:pt x="172110" y="155717"/>
                      <a:pt x="172110" y="161763"/>
                    </a:cubicBezTo>
                    <a:cubicBezTo>
                      <a:pt x="172110" y="167897"/>
                      <a:pt x="168104" y="171898"/>
                      <a:pt x="161961" y="171898"/>
                    </a:cubicBezTo>
                    <a:lnTo>
                      <a:pt x="141754" y="171898"/>
                    </a:lnTo>
                    <a:cubicBezTo>
                      <a:pt x="135700" y="171898"/>
                      <a:pt x="131605" y="167897"/>
                      <a:pt x="131605" y="161763"/>
                    </a:cubicBezTo>
                    <a:cubicBezTo>
                      <a:pt x="131605" y="155717"/>
                      <a:pt x="135700" y="151716"/>
                      <a:pt x="141754" y="151716"/>
                    </a:cubicBezTo>
                    <a:close/>
                    <a:moveTo>
                      <a:pt x="141758" y="111211"/>
                    </a:moveTo>
                    <a:lnTo>
                      <a:pt x="182279" y="111211"/>
                    </a:lnTo>
                    <a:cubicBezTo>
                      <a:pt x="188335" y="111211"/>
                      <a:pt x="192432" y="115297"/>
                      <a:pt x="192432" y="121337"/>
                    </a:cubicBezTo>
                    <a:cubicBezTo>
                      <a:pt x="192432" y="127377"/>
                      <a:pt x="188335" y="131463"/>
                      <a:pt x="182279" y="131463"/>
                    </a:cubicBezTo>
                    <a:lnTo>
                      <a:pt x="141758" y="131463"/>
                    </a:lnTo>
                    <a:cubicBezTo>
                      <a:pt x="135702" y="131463"/>
                      <a:pt x="131605" y="127377"/>
                      <a:pt x="131605" y="121337"/>
                    </a:cubicBezTo>
                    <a:cubicBezTo>
                      <a:pt x="131605" y="115297"/>
                      <a:pt x="135702" y="111211"/>
                      <a:pt x="141758" y="111211"/>
                    </a:cubicBezTo>
                    <a:close/>
                    <a:moveTo>
                      <a:pt x="425367" y="101191"/>
                    </a:moveTo>
                    <a:lnTo>
                      <a:pt x="496228" y="101191"/>
                    </a:lnTo>
                    <a:cubicBezTo>
                      <a:pt x="502282" y="101191"/>
                      <a:pt x="506377" y="105189"/>
                      <a:pt x="506377" y="111231"/>
                    </a:cubicBezTo>
                    <a:lnTo>
                      <a:pt x="506377" y="182042"/>
                    </a:lnTo>
                    <a:cubicBezTo>
                      <a:pt x="506377" y="188084"/>
                      <a:pt x="502282" y="192171"/>
                      <a:pt x="496228" y="192171"/>
                    </a:cubicBezTo>
                    <a:cubicBezTo>
                      <a:pt x="490175" y="192171"/>
                      <a:pt x="486080" y="188084"/>
                      <a:pt x="486080" y="182042"/>
                    </a:cubicBezTo>
                    <a:lnTo>
                      <a:pt x="486080" y="135575"/>
                    </a:lnTo>
                    <a:lnTo>
                      <a:pt x="402043" y="219447"/>
                    </a:lnTo>
                    <a:cubicBezTo>
                      <a:pt x="399996" y="221491"/>
                      <a:pt x="397948" y="222468"/>
                      <a:pt x="394921" y="222468"/>
                    </a:cubicBezTo>
                    <a:cubicBezTo>
                      <a:pt x="391895" y="222468"/>
                      <a:pt x="389847" y="221491"/>
                      <a:pt x="387889" y="219447"/>
                    </a:cubicBezTo>
                    <a:lnTo>
                      <a:pt x="344268" y="176001"/>
                    </a:lnTo>
                    <a:lnTo>
                      <a:pt x="270380" y="249744"/>
                    </a:lnTo>
                    <a:cubicBezTo>
                      <a:pt x="268332" y="251788"/>
                      <a:pt x="266285" y="252765"/>
                      <a:pt x="263258" y="252765"/>
                    </a:cubicBezTo>
                    <a:cubicBezTo>
                      <a:pt x="260231" y="252765"/>
                      <a:pt x="258184" y="251788"/>
                      <a:pt x="256225" y="249744"/>
                    </a:cubicBezTo>
                    <a:cubicBezTo>
                      <a:pt x="252130" y="245746"/>
                      <a:pt x="252130" y="239616"/>
                      <a:pt x="256225" y="235617"/>
                    </a:cubicBezTo>
                    <a:lnTo>
                      <a:pt x="337235" y="154766"/>
                    </a:lnTo>
                    <a:cubicBezTo>
                      <a:pt x="337769" y="154233"/>
                      <a:pt x="338303" y="153789"/>
                      <a:pt x="338837" y="153433"/>
                    </a:cubicBezTo>
                    <a:cubicBezTo>
                      <a:pt x="339372" y="152989"/>
                      <a:pt x="339995" y="152723"/>
                      <a:pt x="340618" y="152456"/>
                    </a:cubicBezTo>
                    <a:cubicBezTo>
                      <a:pt x="340885" y="152367"/>
                      <a:pt x="341152" y="152190"/>
                      <a:pt x="341508" y="152101"/>
                    </a:cubicBezTo>
                    <a:cubicBezTo>
                      <a:pt x="342131" y="151923"/>
                      <a:pt x="342754" y="151834"/>
                      <a:pt x="343378" y="151745"/>
                    </a:cubicBezTo>
                    <a:cubicBezTo>
                      <a:pt x="343645" y="151745"/>
                      <a:pt x="344001" y="151745"/>
                      <a:pt x="344268" y="151745"/>
                    </a:cubicBezTo>
                    <a:cubicBezTo>
                      <a:pt x="344980" y="151745"/>
                      <a:pt x="345603" y="151745"/>
                      <a:pt x="346226" y="151923"/>
                    </a:cubicBezTo>
                    <a:cubicBezTo>
                      <a:pt x="348096" y="152278"/>
                      <a:pt x="349876" y="153256"/>
                      <a:pt x="351390" y="154766"/>
                    </a:cubicBezTo>
                    <a:lnTo>
                      <a:pt x="394921" y="198213"/>
                    </a:lnTo>
                    <a:lnTo>
                      <a:pt x="471925" y="121359"/>
                    </a:lnTo>
                    <a:lnTo>
                      <a:pt x="425367" y="121359"/>
                    </a:lnTo>
                    <a:cubicBezTo>
                      <a:pt x="419224" y="121359"/>
                      <a:pt x="415218" y="117361"/>
                      <a:pt x="415218" y="111231"/>
                    </a:cubicBezTo>
                    <a:cubicBezTo>
                      <a:pt x="415218" y="105189"/>
                      <a:pt x="419224" y="101191"/>
                      <a:pt x="425367" y="101191"/>
                    </a:cubicBezTo>
                    <a:close/>
                    <a:moveTo>
                      <a:pt x="101297" y="91029"/>
                    </a:moveTo>
                    <a:cubicBezTo>
                      <a:pt x="107337" y="91029"/>
                      <a:pt x="111423" y="95028"/>
                      <a:pt x="111423" y="101159"/>
                    </a:cubicBezTo>
                    <a:lnTo>
                      <a:pt x="111423" y="262887"/>
                    </a:lnTo>
                    <a:cubicBezTo>
                      <a:pt x="111423" y="268929"/>
                      <a:pt x="107337" y="273017"/>
                      <a:pt x="101297" y="273017"/>
                    </a:cubicBezTo>
                    <a:cubicBezTo>
                      <a:pt x="95257" y="273017"/>
                      <a:pt x="91171" y="268929"/>
                      <a:pt x="91171" y="262887"/>
                    </a:cubicBezTo>
                    <a:lnTo>
                      <a:pt x="91171" y="101159"/>
                    </a:lnTo>
                    <a:cubicBezTo>
                      <a:pt x="91171" y="95028"/>
                      <a:pt x="95257" y="91029"/>
                      <a:pt x="101297" y="91029"/>
                    </a:cubicBezTo>
                    <a:close/>
                    <a:moveTo>
                      <a:pt x="70848" y="20177"/>
                    </a:moveTo>
                    <a:cubicBezTo>
                      <a:pt x="64796" y="20177"/>
                      <a:pt x="60791" y="24265"/>
                      <a:pt x="60791" y="30309"/>
                    </a:cubicBezTo>
                    <a:lnTo>
                      <a:pt x="60791" y="343802"/>
                    </a:lnTo>
                    <a:lnTo>
                      <a:pt x="222780" y="343802"/>
                    </a:lnTo>
                    <a:cubicBezTo>
                      <a:pt x="228833" y="343802"/>
                      <a:pt x="232927" y="347890"/>
                      <a:pt x="232927" y="353935"/>
                    </a:cubicBezTo>
                    <a:lnTo>
                      <a:pt x="232927" y="364067"/>
                    </a:lnTo>
                    <a:lnTo>
                      <a:pt x="374712" y="364067"/>
                    </a:lnTo>
                    <a:lnTo>
                      <a:pt x="374712" y="353935"/>
                    </a:lnTo>
                    <a:cubicBezTo>
                      <a:pt x="374712" y="347890"/>
                      <a:pt x="378717" y="343802"/>
                      <a:pt x="384859" y="343802"/>
                    </a:cubicBezTo>
                    <a:lnTo>
                      <a:pt x="546848" y="343802"/>
                    </a:lnTo>
                    <a:lnTo>
                      <a:pt x="546848" y="30309"/>
                    </a:lnTo>
                    <a:cubicBezTo>
                      <a:pt x="546848" y="24265"/>
                      <a:pt x="542754" y="20177"/>
                      <a:pt x="536702" y="20177"/>
                    </a:cubicBezTo>
                    <a:close/>
                    <a:moveTo>
                      <a:pt x="70848" y="0"/>
                    </a:moveTo>
                    <a:lnTo>
                      <a:pt x="536702" y="0"/>
                    </a:lnTo>
                    <a:cubicBezTo>
                      <a:pt x="553969" y="0"/>
                      <a:pt x="567142" y="13155"/>
                      <a:pt x="567142" y="30309"/>
                    </a:cubicBezTo>
                    <a:lnTo>
                      <a:pt x="567142" y="343802"/>
                    </a:lnTo>
                    <a:lnTo>
                      <a:pt x="597492" y="343802"/>
                    </a:lnTo>
                    <a:cubicBezTo>
                      <a:pt x="603545" y="343802"/>
                      <a:pt x="607639" y="347890"/>
                      <a:pt x="607639" y="353935"/>
                    </a:cubicBezTo>
                    <a:lnTo>
                      <a:pt x="607639" y="384244"/>
                    </a:lnTo>
                    <a:cubicBezTo>
                      <a:pt x="607639" y="401487"/>
                      <a:pt x="594466" y="414642"/>
                      <a:pt x="577199" y="414642"/>
                    </a:cubicBezTo>
                    <a:lnTo>
                      <a:pt x="30351" y="414642"/>
                    </a:lnTo>
                    <a:cubicBezTo>
                      <a:pt x="13173" y="414642"/>
                      <a:pt x="0" y="401487"/>
                      <a:pt x="0" y="384244"/>
                    </a:cubicBezTo>
                    <a:lnTo>
                      <a:pt x="0" y="353935"/>
                    </a:lnTo>
                    <a:cubicBezTo>
                      <a:pt x="0" y="347890"/>
                      <a:pt x="4094" y="343802"/>
                      <a:pt x="10147" y="343802"/>
                    </a:cubicBezTo>
                    <a:lnTo>
                      <a:pt x="40497" y="343802"/>
                    </a:lnTo>
                    <a:lnTo>
                      <a:pt x="40497" y="30309"/>
                    </a:lnTo>
                    <a:cubicBezTo>
                      <a:pt x="40497" y="13155"/>
                      <a:pt x="53670" y="0"/>
                      <a:pt x="708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ïşľíḓe">
                <a:extLst>
                  <a:ext uri="{FF2B5EF4-FFF2-40B4-BE49-F238E27FC236}">
                    <a16:creationId xmlns:a16="http://schemas.microsoft.com/office/drawing/2014/main" id="{2D448E1B-DAB9-422E-8D3C-09300590829A}"/>
                  </a:ext>
                </a:extLst>
              </p:cNvPr>
              <p:cNvSpPr/>
              <p:nvPr/>
            </p:nvSpPr>
            <p:spPr>
              <a:xfrm rot="16200000">
                <a:off x="4577609" y="1489342"/>
                <a:ext cx="1234483" cy="1212728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ïsliḑè">
                <a:extLst>
                  <a:ext uri="{FF2B5EF4-FFF2-40B4-BE49-F238E27FC236}">
                    <a16:creationId xmlns:a16="http://schemas.microsoft.com/office/drawing/2014/main" id="{F40CC7FC-EB2F-428B-AF8E-068F1ADCDE86}"/>
                  </a:ext>
                </a:extLst>
              </p:cNvPr>
              <p:cNvSpPr/>
              <p:nvPr/>
            </p:nvSpPr>
            <p:spPr>
              <a:xfrm rot="16200000">
                <a:off x="4688841" y="1586352"/>
                <a:ext cx="1034918" cy="1016679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íšliḋê">
                <a:extLst>
                  <a:ext uri="{FF2B5EF4-FFF2-40B4-BE49-F238E27FC236}">
                    <a16:creationId xmlns:a16="http://schemas.microsoft.com/office/drawing/2014/main" id="{78850D88-25DA-4E07-B4BE-818126FF7897}"/>
                  </a:ext>
                </a:extLst>
              </p:cNvPr>
              <p:cNvSpPr/>
              <p:nvPr/>
            </p:nvSpPr>
            <p:spPr>
              <a:xfrm rot="16200000">
                <a:off x="6673958" y="2582719"/>
                <a:ext cx="1753838" cy="1722930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íṣḻiḍe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B7742F8-909B-4432-A5A8-BC10BFB881B8}"/>
                  </a:ext>
                </a:extLst>
              </p:cNvPr>
              <p:cNvSpPr/>
              <p:nvPr/>
            </p:nvSpPr>
            <p:spPr>
              <a:xfrm rot="16200000">
                <a:off x="6831987" y="2720541"/>
                <a:ext cx="1470315" cy="1444402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şļïḑè">
                <a:extLst>
                  <a:ext uri="{FF2B5EF4-FFF2-40B4-BE49-F238E27FC236}">
                    <a16:creationId xmlns:a16="http://schemas.microsoft.com/office/drawing/2014/main" id="{DF500ECA-907B-4DF6-96C4-07AF590C5BF1}"/>
                  </a:ext>
                </a:extLst>
              </p:cNvPr>
              <p:cNvSpPr/>
              <p:nvPr/>
            </p:nvSpPr>
            <p:spPr bwMode="auto">
              <a:xfrm flipH="1">
                <a:off x="7145431" y="3124250"/>
                <a:ext cx="844608" cy="609499"/>
              </a:xfrm>
              <a:custGeom>
                <a:avLst/>
                <a:gdLst>
                  <a:gd name="connsiteX0" fmla="*/ 91000 w 605879"/>
                  <a:gd name="connsiteY0" fmla="*/ 173662 h 437224"/>
                  <a:gd name="connsiteX1" fmla="*/ 331193 w 605879"/>
                  <a:gd name="connsiteY1" fmla="*/ 173662 h 437224"/>
                  <a:gd name="connsiteX2" fmla="*/ 342454 w 605879"/>
                  <a:gd name="connsiteY2" fmla="*/ 184882 h 437224"/>
                  <a:gd name="connsiteX3" fmla="*/ 331193 w 605879"/>
                  <a:gd name="connsiteY3" fmla="*/ 196102 h 437224"/>
                  <a:gd name="connsiteX4" fmla="*/ 91000 w 605879"/>
                  <a:gd name="connsiteY4" fmla="*/ 196102 h 437224"/>
                  <a:gd name="connsiteX5" fmla="*/ 79739 w 605879"/>
                  <a:gd name="connsiteY5" fmla="*/ 184882 h 437224"/>
                  <a:gd name="connsiteX6" fmla="*/ 91000 w 605879"/>
                  <a:gd name="connsiteY6" fmla="*/ 173662 h 437224"/>
                  <a:gd name="connsiteX7" fmla="*/ 421630 w 605879"/>
                  <a:gd name="connsiteY7" fmla="*/ 131441 h 437224"/>
                  <a:gd name="connsiteX8" fmla="*/ 423552 w 605879"/>
                  <a:gd name="connsiteY8" fmla="*/ 152274 h 437224"/>
                  <a:gd name="connsiteX9" fmla="*/ 275961 w 605879"/>
                  <a:gd name="connsiteY9" fmla="*/ 300986 h 437224"/>
                  <a:gd name="connsiteX10" fmla="*/ 408175 w 605879"/>
                  <a:gd name="connsiteY10" fmla="*/ 358277 h 437224"/>
                  <a:gd name="connsiteX11" fmla="*/ 418060 w 605879"/>
                  <a:gd name="connsiteY11" fmla="*/ 365267 h 437224"/>
                  <a:gd name="connsiteX12" fmla="*/ 488218 w 605879"/>
                  <a:gd name="connsiteY12" fmla="*/ 410360 h 437224"/>
                  <a:gd name="connsiteX13" fmla="*/ 474214 w 605879"/>
                  <a:gd name="connsiteY13" fmla="*/ 363348 h 437224"/>
                  <a:gd name="connsiteX14" fmla="*/ 482039 w 605879"/>
                  <a:gd name="connsiteY14" fmla="*/ 349916 h 437224"/>
                  <a:gd name="connsiteX15" fmla="*/ 583363 w 605879"/>
                  <a:gd name="connsiteY15" fmla="*/ 244928 h 437224"/>
                  <a:gd name="connsiteX16" fmla="*/ 421630 w 605879"/>
                  <a:gd name="connsiteY16" fmla="*/ 131441 h 437224"/>
                  <a:gd name="connsiteX17" fmla="*/ 75898 w 605879"/>
                  <a:gd name="connsiteY17" fmla="*/ 120173 h 437224"/>
                  <a:gd name="connsiteX18" fmla="*/ 340509 w 605879"/>
                  <a:gd name="connsiteY18" fmla="*/ 120173 h 437224"/>
                  <a:gd name="connsiteX19" fmla="*/ 351769 w 605879"/>
                  <a:gd name="connsiteY19" fmla="*/ 131428 h 437224"/>
                  <a:gd name="connsiteX20" fmla="*/ 340509 w 605879"/>
                  <a:gd name="connsiteY20" fmla="*/ 142683 h 437224"/>
                  <a:gd name="connsiteX21" fmla="*/ 75898 w 605879"/>
                  <a:gd name="connsiteY21" fmla="*/ 142683 h 437224"/>
                  <a:gd name="connsiteX22" fmla="*/ 64638 w 605879"/>
                  <a:gd name="connsiteY22" fmla="*/ 131428 h 437224"/>
                  <a:gd name="connsiteX23" fmla="*/ 75898 w 605879"/>
                  <a:gd name="connsiteY23" fmla="*/ 120173 h 437224"/>
                  <a:gd name="connsiteX24" fmla="*/ 210609 w 605879"/>
                  <a:gd name="connsiteY24" fmla="*/ 22478 h 437224"/>
                  <a:gd name="connsiteX25" fmla="*/ 22516 w 605879"/>
                  <a:gd name="connsiteY25" fmla="*/ 153508 h 437224"/>
                  <a:gd name="connsiteX26" fmla="*/ 139216 w 605879"/>
                  <a:gd name="connsiteY26" fmla="*/ 274807 h 437224"/>
                  <a:gd name="connsiteX27" fmla="*/ 147042 w 605879"/>
                  <a:gd name="connsiteY27" fmla="*/ 288102 h 437224"/>
                  <a:gd name="connsiteX28" fmla="*/ 130017 w 605879"/>
                  <a:gd name="connsiteY28" fmla="*/ 344297 h 437224"/>
                  <a:gd name="connsiteX29" fmla="*/ 214041 w 605879"/>
                  <a:gd name="connsiteY29" fmla="*/ 291254 h 437224"/>
                  <a:gd name="connsiteX30" fmla="*/ 223927 w 605879"/>
                  <a:gd name="connsiteY30" fmla="*/ 284264 h 437224"/>
                  <a:gd name="connsiteX31" fmla="*/ 398839 w 605879"/>
                  <a:gd name="connsiteY31" fmla="*/ 152960 h 437224"/>
                  <a:gd name="connsiteX32" fmla="*/ 369596 w 605879"/>
                  <a:gd name="connsiteY32" fmla="*/ 80592 h 437224"/>
                  <a:gd name="connsiteX33" fmla="*/ 210609 w 605879"/>
                  <a:gd name="connsiteY33" fmla="*/ 22478 h 437224"/>
                  <a:gd name="connsiteX34" fmla="*/ 210609 w 605879"/>
                  <a:gd name="connsiteY34" fmla="*/ 0 h 437224"/>
                  <a:gd name="connsiteX35" fmla="*/ 385796 w 605879"/>
                  <a:gd name="connsiteY35" fmla="*/ 64967 h 437224"/>
                  <a:gd name="connsiteX36" fmla="*/ 414079 w 605879"/>
                  <a:gd name="connsiteY36" fmla="*/ 109100 h 437224"/>
                  <a:gd name="connsiteX37" fmla="*/ 419845 w 605879"/>
                  <a:gd name="connsiteY37" fmla="*/ 108963 h 437224"/>
                  <a:gd name="connsiteX38" fmla="*/ 605879 w 605879"/>
                  <a:gd name="connsiteY38" fmla="*/ 244928 h 437224"/>
                  <a:gd name="connsiteX39" fmla="*/ 498515 w 605879"/>
                  <a:gd name="connsiteY39" fmla="*/ 368420 h 437224"/>
                  <a:gd name="connsiteX40" fmla="*/ 516088 w 605879"/>
                  <a:gd name="connsiteY40" fmla="*/ 414609 h 437224"/>
                  <a:gd name="connsiteX41" fmla="*/ 522953 w 605879"/>
                  <a:gd name="connsiteY41" fmla="*/ 428178 h 437224"/>
                  <a:gd name="connsiteX42" fmla="*/ 510185 w 605879"/>
                  <a:gd name="connsiteY42" fmla="*/ 437224 h 437224"/>
                  <a:gd name="connsiteX43" fmla="*/ 400487 w 605879"/>
                  <a:gd name="connsiteY43" fmla="*/ 380344 h 437224"/>
                  <a:gd name="connsiteX44" fmla="*/ 250836 w 605879"/>
                  <a:gd name="connsiteY44" fmla="*/ 304275 h 437224"/>
                  <a:gd name="connsiteX45" fmla="*/ 231752 w 605879"/>
                  <a:gd name="connsiteY45" fmla="*/ 306331 h 437224"/>
                  <a:gd name="connsiteX46" fmla="*/ 107639 w 605879"/>
                  <a:gd name="connsiteY46" fmla="*/ 371161 h 437224"/>
                  <a:gd name="connsiteX47" fmla="*/ 94596 w 605879"/>
                  <a:gd name="connsiteY47" fmla="*/ 361978 h 437224"/>
                  <a:gd name="connsiteX48" fmla="*/ 102009 w 605879"/>
                  <a:gd name="connsiteY48" fmla="*/ 348135 h 437224"/>
                  <a:gd name="connsiteX49" fmla="*/ 122741 w 605879"/>
                  <a:gd name="connsiteY49" fmla="*/ 293173 h 437224"/>
                  <a:gd name="connsiteX50" fmla="*/ 0 w 605879"/>
                  <a:gd name="connsiteY50" fmla="*/ 153508 h 437224"/>
                  <a:gd name="connsiteX51" fmla="*/ 210609 w 605879"/>
                  <a:gd name="connsiteY51" fmla="*/ 0 h 437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05879" h="437224">
                    <a:moveTo>
                      <a:pt x="91000" y="173662"/>
                    </a:moveTo>
                    <a:lnTo>
                      <a:pt x="331193" y="173662"/>
                    </a:lnTo>
                    <a:cubicBezTo>
                      <a:pt x="337373" y="173662"/>
                      <a:pt x="342454" y="178725"/>
                      <a:pt x="342454" y="184882"/>
                    </a:cubicBezTo>
                    <a:cubicBezTo>
                      <a:pt x="342454" y="191040"/>
                      <a:pt x="337373" y="196102"/>
                      <a:pt x="331193" y="196102"/>
                    </a:cubicBezTo>
                    <a:lnTo>
                      <a:pt x="91000" y="196102"/>
                    </a:lnTo>
                    <a:cubicBezTo>
                      <a:pt x="84683" y="196102"/>
                      <a:pt x="79739" y="191040"/>
                      <a:pt x="79739" y="184882"/>
                    </a:cubicBezTo>
                    <a:cubicBezTo>
                      <a:pt x="79739" y="178725"/>
                      <a:pt x="84683" y="173662"/>
                      <a:pt x="91000" y="173662"/>
                    </a:cubicBezTo>
                    <a:close/>
                    <a:moveTo>
                      <a:pt x="421630" y="131441"/>
                    </a:moveTo>
                    <a:cubicBezTo>
                      <a:pt x="423003" y="138294"/>
                      <a:pt x="423552" y="145284"/>
                      <a:pt x="423552" y="152274"/>
                    </a:cubicBezTo>
                    <a:cubicBezTo>
                      <a:pt x="423552" y="220668"/>
                      <a:pt x="362456" y="281249"/>
                      <a:pt x="275961" y="300986"/>
                    </a:cubicBezTo>
                    <a:cubicBezTo>
                      <a:pt x="302047" y="334017"/>
                      <a:pt x="350924" y="355536"/>
                      <a:pt x="408175" y="358277"/>
                    </a:cubicBezTo>
                    <a:cubicBezTo>
                      <a:pt x="412569" y="358551"/>
                      <a:pt x="416413" y="361293"/>
                      <a:pt x="418060" y="365267"/>
                    </a:cubicBezTo>
                    <a:cubicBezTo>
                      <a:pt x="427259" y="388019"/>
                      <a:pt x="463505" y="403370"/>
                      <a:pt x="488218" y="410360"/>
                    </a:cubicBezTo>
                    <a:cubicBezTo>
                      <a:pt x="483962" y="399944"/>
                      <a:pt x="479156" y="385004"/>
                      <a:pt x="474214" y="363348"/>
                    </a:cubicBezTo>
                    <a:cubicBezTo>
                      <a:pt x="472841" y="357455"/>
                      <a:pt x="476273" y="351698"/>
                      <a:pt x="482039" y="349916"/>
                    </a:cubicBezTo>
                    <a:cubicBezTo>
                      <a:pt x="543685" y="332236"/>
                      <a:pt x="583500" y="290980"/>
                      <a:pt x="583363" y="244928"/>
                    </a:cubicBezTo>
                    <a:cubicBezTo>
                      <a:pt x="583363" y="182839"/>
                      <a:pt x="511009" y="132126"/>
                      <a:pt x="421630" y="131441"/>
                    </a:cubicBezTo>
                    <a:close/>
                    <a:moveTo>
                      <a:pt x="75898" y="120173"/>
                    </a:moveTo>
                    <a:lnTo>
                      <a:pt x="340509" y="120173"/>
                    </a:lnTo>
                    <a:cubicBezTo>
                      <a:pt x="346826" y="120173"/>
                      <a:pt x="351769" y="125114"/>
                      <a:pt x="351769" y="131428"/>
                    </a:cubicBezTo>
                    <a:cubicBezTo>
                      <a:pt x="351769" y="137604"/>
                      <a:pt x="346826" y="142683"/>
                      <a:pt x="340509" y="142683"/>
                    </a:cubicBezTo>
                    <a:lnTo>
                      <a:pt x="75898" y="142683"/>
                    </a:lnTo>
                    <a:cubicBezTo>
                      <a:pt x="69719" y="142683"/>
                      <a:pt x="64638" y="137604"/>
                      <a:pt x="64638" y="131428"/>
                    </a:cubicBezTo>
                    <a:cubicBezTo>
                      <a:pt x="64638" y="125114"/>
                      <a:pt x="69719" y="120173"/>
                      <a:pt x="75898" y="120173"/>
                    </a:cubicBezTo>
                    <a:close/>
                    <a:moveTo>
                      <a:pt x="210609" y="22478"/>
                    </a:moveTo>
                    <a:cubicBezTo>
                      <a:pt x="106952" y="22478"/>
                      <a:pt x="22516" y="81277"/>
                      <a:pt x="22516" y="153508"/>
                    </a:cubicBezTo>
                    <a:cubicBezTo>
                      <a:pt x="22516" y="206688"/>
                      <a:pt x="68372" y="254385"/>
                      <a:pt x="139216" y="274807"/>
                    </a:cubicBezTo>
                    <a:cubicBezTo>
                      <a:pt x="144983" y="276452"/>
                      <a:pt x="148415" y="282208"/>
                      <a:pt x="147042" y="288102"/>
                    </a:cubicBezTo>
                    <a:cubicBezTo>
                      <a:pt x="140864" y="314966"/>
                      <a:pt x="135097" y="332647"/>
                      <a:pt x="130017" y="344297"/>
                    </a:cubicBezTo>
                    <a:cubicBezTo>
                      <a:pt x="158437" y="336622"/>
                      <a:pt x="203058" y="318667"/>
                      <a:pt x="214041" y="291254"/>
                    </a:cubicBezTo>
                    <a:cubicBezTo>
                      <a:pt x="215689" y="287280"/>
                      <a:pt x="219533" y="284538"/>
                      <a:pt x="223927" y="284264"/>
                    </a:cubicBezTo>
                    <a:cubicBezTo>
                      <a:pt x="320170" y="279604"/>
                      <a:pt x="395407" y="223135"/>
                      <a:pt x="398839" y="152960"/>
                    </a:cubicBezTo>
                    <a:cubicBezTo>
                      <a:pt x="400075" y="126918"/>
                      <a:pt x="389915" y="101836"/>
                      <a:pt x="369596" y="80592"/>
                    </a:cubicBezTo>
                    <a:cubicBezTo>
                      <a:pt x="334860" y="44133"/>
                      <a:pt x="275412" y="22478"/>
                      <a:pt x="210609" y="22478"/>
                    </a:cubicBezTo>
                    <a:close/>
                    <a:moveTo>
                      <a:pt x="210609" y="0"/>
                    </a:moveTo>
                    <a:cubicBezTo>
                      <a:pt x="281453" y="0"/>
                      <a:pt x="346942" y="24260"/>
                      <a:pt x="385796" y="64967"/>
                    </a:cubicBezTo>
                    <a:cubicBezTo>
                      <a:pt x="398702" y="78536"/>
                      <a:pt x="408175" y="93338"/>
                      <a:pt x="414079" y="109100"/>
                    </a:cubicBezTo>
                    <a:cubicBezTo>
                      <a:pt x="416001" y="108963"/>
                      <a:pt x="417923" y="108963"/>
                      <a:pt x="419845" y="108963"/>
                    </a:cubicBezTo>
                    <a:cubicBezTo>
                      <a:pt x="522404" y="108963"/>
                      <a:pt x="606016" y="169955"/>
                      <a:pt x="605879" y="244928"/>
                    </a:cubicBezTo>
                    <a:cubicBezTo>
                      <a:pt x="605879" y="298519"/>
                      <a:pt x="564141" y="346079"/>
                      <a:pt x="498515" y="368420"/>
                    </a:cubicBezTo>
                    <a:cubicBezTo>
                      <a:pt x="506066" y="398025"/>
                      <a:pt x="512931" y="412279"/>
                      <a:pt x="516088" y="414609"/>
                    </a:cubicBezTo>
                    <a:cubicBezTo>
                      <a:pt x="524601" y="418858"/>
                      <a:pt x="523228" y="426671"/>
                      <a:pt x="522953" y="428178"/>
                    </a:cubicBezTo>
                    <a:cubicBezTo>
                      <a:pt x="522541" y="429686"/>
                      <a:pt x="520207" y="437224"/>
                      <a:pt x="510185" y="437224"/>
                    </a:cubicBezTo>
                    <a:cubicBezTo>
                      <a:pt x="497828" y="437224"/>
                      <a:pt x="423689" y="421325"/>
                      <a:pt x="400487" y="380344"/>
                    </a:cubicBezTo>
                    <a:cubicBezTo>
                      <a:pt x="333899" y="375410"/>
                      <a:pt x="277746" y="346764"/>
                      <a:pt x="250836" y="304275"/>
                    </a:cubicBezTo>
                    <a:cubicBezTo>
                      <a:pt x="244521" y="305098"/>
                      <a:pt x="238205" y="305783"/>
                      <a:pt x="231752" y="306331"/>
                    </a:cubicBezTo>
                    <a:cubicBezTo>
                      <a:pt x="206216" y="353069"/>
                      <a:pt x="121643" y="371161"/>
                      <a:pt x="107639" y="371161"/>
                    </a:cubicBezTo>
                    <a:cubicBezTo>
                      <a:pt x="97616" y="371161"/>
                      <a:pt x="95145" y="364171"/>
                      <a:pt x="94596" y="361978"/>
                    </a:cubicBezTo>
                    <a:cubicBezTo>
                      <a:pt x="94184" y="360470"/>
                      <a:pt x="92948" y="352658"/>
                      <a:pt x="102009" y="348135"/>
                    </a:cubicBezTo>
                    <a:cubicBezTo>
                      <a:pt x="105030" y="345942"/>
                      <a:pt x="113130" y="331550"/>
                      <a:pt x="122741" y="293173"/>
                    </a:cubicBezTo>
                    <a:cubicBezTo>
                      <a:pt x="47778" y="268228"/>
                      <a:pt x="0" y="214226"/>
                      <a:pt x="0" y="153508"/>
                    </a:cubicBezTo>
                    <a:cubicBezTo>
                      <a:pt x="0" y="68804"/>
                      <a:pt x="94458" y="0"/>
                      <a:pt x="21060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îṧļíde">
                <a:extLst>
                  <a:ext uri="{FF2B5EF4-FFF2-40B4-BE49-F238E27FC236}">
                    <a16:creationId xmlns:a16="http://schemas.microsoft.com/office/drawing/2014/main" id="{92FB743E-ADB5-46A7-A4D1-4FFDCDBE8DCC}"/>
                  </a:ext>
                </a:extLst>
              </p:cNvPr>
              <p:cNvSpPr/>
              <p:nvPr/>
            </p:nvSpPr>
            <p:spPr bwMode="auto">
              <a:xfrm>
                <a:off x="8842247" y="2707584"/>
                <a:ext cx="2446320" cy="22648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Autofit/>
              </a:bodyPr>
              <a:lstStyle/>
              <a:p>
                <a:pPr marL="171450" indent="-171450">
                  <a:lnSpc>
                    <a:spcPct val="14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Lack of enough eligible large samples</a:t>
                </a:r>
              </a:p>
              <a:p>
                <a:pPr marL="171450" indent="-171450">
                  <a:lnSpc>
                    <a:spcPct val="14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Resulted in inexplicable words in lists</a:t>
                </a:r>
              </a:p>
              <a:p>
                <a:pPr marL="171450" indent="-171450">
                  <a:lnSpc>
                    <a:spcPct val="14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Does larger sample lead to more reasonable result?</a:t>
                </a:r>
              </a:p>
              <a:p>
                <a:pPr marL="171450" indent="-171450">
                  <a:lnSpc>
                    <a:spcPct val="14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altLang="zh-CN" sz="1400" dirty="0"/>
              </a:p>
            </p:txBody>
          </p:sp>
          <p:sp>
            <p:nvSpPr>
              <p:cNvPr id="20" name="išḷiḋé">
                <a:extLst>
                  <a:ext uri="{FF2B5EF4-FFF2-40B4-BE49-F238E27FC236}">
                    <a16:creationId xmlns:a16="http://schemas.microsoft.com/office/drawing/2014/main" id="{F9C1AB62-A8C2-426D-A2E8-8BCB00C8AE23}"/>
                  </a:ext>
                </a:extLst>
              </p:cNvPr>
              <p:cNvSpPr txBox="1"/>
              <p:nvPr/>
            </p:nvSpPr>
            <p:spPr bwMode="auto">
              <a:xfrm>
                <a:off x="8842247" y="2310715"/>
                <a:ext cx="2446321" cy="5130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 anchor="ctr">
                <a:normAutofit/>
              </a:bodyPr>
              <a:lstStyle/>
              <a:p>
                <a:pPr marL="0" marR="0" lvl="0" indent="0" algn="l" defTabSz="914377" rtl="0" eaLnBrk="1" fontAlgn="auto" latinLnBrk="0" hangingPunct="1"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</a:rPr>
                  <a:t>Data source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îsḻiḑê">
                <a:extLst>
                  <a:ext uri="{FF2B5EF4-FFF2-40B4-BE49-F238E27FC236}">
                    <a16:creationId xmlns:a16="http://schemas.microsoft.com/office/drawing/2014/main" id="{CB75D869-8FF2-43FD-BEC9-1F680ADED513}"/>
                  </a:ext>
                </a:extLst>
              </p:cNvPr>
              <p:cNvSpPr/>
              <p:nvPr/>
            </p:nvSpPr>
            <p:spPr bwMode="auto">
              <a:xfrm>
                <a:off x="1165379" y="1946674"/>
                <a:ext cx="2570197" cy="1438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Autofit/>
              </a:bodyPr>
              <a:lstStyle/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Treat bearish period and bullish period separately</a:t>
                </a:r>
              </a:p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Use excess-market return as positive criteria</a:t>
                </a:r>
              </a:p>
            </p:txBody>
          </p:sp>
          <p:sp>
            <p:nvSpPr>
              <p:cNvPr id="22" name="îṣľidè">
                <a:extLst>
                  <a:ext uri="{FF2B5EF4-FFF2-40B4-BE49-F238E27FC236}">
                    <a16:creationId xmlns:a16="http://schemas.microsoft.com/office/drawing/2014/main" id="{8D0B1B21-382E-49B5-8EDF-22C4D3AB1761}"/>
                  </a:ext>
                </a:extLst>
              </p:cNvPr>
              <p:cNvSpPr txBox="1"/>
              <p:nvPr/>
            </p:nvSpPr>
            <p:spPr bwMode="auto">
              <a:xfrm>
                <a:off x="1165379" y="1433578"/>
                <a:ext cx="2570197" cy="5130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 anchor="ctr">
                <a:normAutofit/>
              </a:bodyPr>
              <a:lstStyle/>
              <a:p>
                <a:pPr marL="0" marR="0" lvl="0" indent="0" algn="l" defTabSz="914377" rtl="0" eaLnBrk="1" fontAlgn="auto" latinLnBrk="0" hangingPunct="1"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Methodology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ïṥľiḋê">
                <a:extLst>
                  <a:ext uri="{FF2B5EF4-FFF2-40B4-BE49-F238E27FC236}">
                    <a16:creationId xmlns:a16="http://schemas.microsoft.com/office/drawing/2014/main" id="{BA806790-E570-47D8-AE06-455AEC3581EB}"/>
                  </a:ext>
                </a:extLst>
              </p:cNvPr>
              <p:cNvSpPr/>
              <p:nvPr/>
            </p:nvSpPr>
            <p:spPr bwMode="auto">
              <a:xfrm>
                <a:off x="1165379" y="4003711"/>
                <a:ext cx="3202171" cy="18210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Autofit/>
              </a:bodyPr>
              <a:lstStyle/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Treat publications in different ways which’re released during trading time or closed time</a:t>
                </a:r>
              </a:p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Use negative words lists as criteria to offset or sell short</a:t>
                </a:r>
              </a:p>
            </p:txBody>
          </p:sp>
          <p:sp>
            <p:nvSpPr>
              <p:cNvPr id="24" name="iś1íḋê">
                <a:extLst>
                  <a:ext uri="{FF2B5EF4-FFF2-40B4-BE49-F238E27FC236}">
                    <a16:creationId xmlns:a16="http://schemas.microsoft.com/office/drawing/2014/main" id="{FC3378E2-D955-4EB0-8CC8-59E6ED4AE39D}"/>
                  </a:ext>
                </a:extLst>
              </p:cNvPr>
              <p:cNvSpPr txBox="1"/>
              <p:nvPr/>
            </p:nvSpPr>
            <p:spPr bwMode="auto">
              <a:xfrm>
                <a:off x="1165379" y="3490615"/>
                <a:ext cx="2570197" cy="5130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 anchor="ctr">
                <a:normAutofit/>
              </a:bodyPr>
              <a:lstStyle/>
              <a:p>
                <a:pPr marL="0" marR="0" lvl="0" indent="0" algn="l" defTabSz="914377" rtl="0" eaLnBrk="1" fontAlgn="auto" latinLnBrk="0" hangingPunct="1"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Trading Strategy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7" name="ïṩ1îďe" title="smoIsAGNiL1wVmNStG0iI9ORzSWKpg0C50ZvwTSBtNDHU">
              <a:extLst>
                <a:ext uri="{FF2B5EF4-FFF2-40B4-BE49-F238E27FC236}">
                  <a16:creationId xmlns:a16="http://schemas.microsoft.com/office/drawing/2014/main" id="{989B396E-E957-4CD0-9A00-C68A67A1D428}"/>
                </a:ext>
              </a:extLst>
            </p:cNvPr>
            <p:cNvSpPr/>
            <p:nvPr/>
          </p:nvSpPr>
          <p:spPr bwMode="auto">
            <a:xfrm>
              <a:off x="4759872" y="1739230"/>
              <a:ext cx="587920" cy="413134"/>
            </a:xfrm>
            <a:custGeom>
              <a:avLst/>
              <a:gdLst>
                <a:gd name="connsiteX0" fmla="*/ 450100 w 607639"/>
                <a:gd name="connsiteY0" fmla="*/ 313203 h 426991"/>
                <a:gd name="connsiteX1" fmla="*/ 450100 w 607639"/>
                <a:gd name="connsiteY1" fmla="*/ 403167 h 426991"/>
                <a:gd name="connsiteX2" fmla="*/ 585744 w 607639"/>
                <a:gd name="connsiteY2" fmla="*/ 403167 h 426991"/>
                <a:gd name="connsiteX3" fmla="*/ 586100 w 607639"/>
                <a:gd name="connsiteY3" fmla="*/ 313203 h 426991"/>
                <a:gd name="connsiteX4" fmla="*/ 530294 w 607639"/>
                <a:gd name="connsiteY4" fmla="*/ 313203 h 426991"/>
                <a:gd name="connsiteX5" fmla="*/ 530116 w 607639"/>
                <a:gd name="connsiteY5" fmla="*/ 313203 h 426991"/>
                <a:gd name="connsiteX6" fmla="*/ 529760 w 607639"/>
                <a:gd name="connsiteY6" fmla="*/ 313203 h 426991"/>
                <a:gd name="connsiteX7" fmla="*/ 450901 w 607639"/>
                <a:gd name="connsiteY7" fmla="*/ 313203 h 426991"/>
                <a:gd name="connsiteX8" fmla="*/ 236309 w 607639"/>
                <a:gd name="connsiteY8" fmla="*/ 313203 h 426991"/>
                <a:gd name="connsiteX9" fmla="*/ 236309 w 607639"/>
                <a:gd name="connsiteY9" fmla="*/ 403167 h 426991"/>
                <a:gd name="connsiteX10" fmla="*/ 371953 w 607639"/>
                <a:gd name="connsiteY10" fmla="*/ 403167 h 426991"/>
                <a:gd name="connsiteX11" fmla="*/ 372754 w 607639"/>
                <a:gd name="connsiteY11" fmla="*/ 313203 h 426991"/>
                <a:gd name="connsiteX12" fmla="*/ 237110 w 607639"/>
                <a:gd name="connsiteY12" fmla="*/ 313203 h 426991"/>
                <a:gd name="connsiteX13" fmla="*/ 22519 w 607639"/>
                <a:gd name="connsiteY13" fmla="*/ 313203 h 426991"/>
                <a:gd name="connsiteX14" fmla="*/ 22519 w 607639"/>
                <a:gd name="connsiteY14" fmla="*/ 403167 h 426991"/>
                <a:gd name="connsiteX15" fmla="*/ 158163 w 607639"/>
                <a:gd name="connsiteY15" fmla="*/ 403167 h 426991"/>
                <a:gd name="connsiteX16" fmla="*/ 158964 w 607639"/>
                <a:gd name="connsiteY16" fmla="*/ 313203 h 426991"/>
                <a:gd name="connsiteX17" fmla="*/ 91498 w 607639"/>
                <a:gd name="connsiteY17" fmla="*/ 313203 h 426991"/>
                <a:gd name="connsiteX18" fmla="*/ 91231 w 607639"/>
                <a:gd name="connsiteY18" fmla="*/ 313203 h 426991"/>
                <a:gd name="connsiteX19" fmla="*/ 90964 w 607639"/>
                <a:gd name="connsiteY19" fmla="*/ 313203 h 426991"/>
                <a:gd name="connsiteX20" fmla="*/ 23320 w 607639"/>
                <a:gd name="connsiteY20" fmla="*/ 313203 h 426991"/>
                <a:gd name="connsiteX21" fmla="*/ 91409 w 607639"/>
                <a:gd name="connsiteY21" fmla="*/ 224751 h 426991"/>
                <a:gd name="connsiteX22" fmla="*/ 530294 w 607639"/>
                <a:gd name="connsiteY22" fmla="*/ 224751 h 426991"/>
                <a:gd name="connsiteX23" fmla="*/ 540084 w 607639"/>
                <a:gd name="connsiteY23" fmla="*/ 234530 h 426991"/>
                <a:gd name="connsiteX24" fmla="*/ 540084 w 607639"/>
                <a:gd name="connsiteY24" fmla="*/ 292135 h 426991"/>
                <a:gd name="connsiteX25" fmla="*/ 586456 w 607639"/>
                <a:gd name="connsiteY25" fmla="*/ 292135 h 426991"/>
                <a:gd name="connsiteX26" fmla="*/ 607639 w 607639"/>
                <a:gd name="connsiteY26" fmla="*/ 313203 h 426991"/>
                <a:gd name="connsiteX27" fmla="*/ 607639 w 607639"/>
                <a:gd name="connsiteY27" fmla="*/ 403167 h 426991"/>
                <a:gd name="connsiteX28" fmla="*/ 586456 w 607639"/>
                <a:gd name="connsiteY28" fmla="*/ 426991 h 426991"/>
                <a:gd name="connsiteX29" fmla="*/ 451524 w 607639"/>
                <a:gd name="connsiteY29" fmla="*/ 426991 h 426991"/>
                <a:gd name="connsiteX30" fmla="*/ 427582 w 607639"/>
                <a:gd name="connsiteY30" fmla="*/ 403167 h 426991"/>
                <a:gd name="connsiteX31" fmla="*/ 427582 w 607639"/>
                <a:gd name="connsiteY31" fmla="*/ 313203 h 426991"/>
                <a:gd name="connsiteX32" fmla="*/ 451524 w 607639"/>
                <a:gd name="connsiteY32" fmla="*/ 292135 h 426991"/>
                <a:gd name="connsiteX33" fmla="*/ 517566 w 607639"/>
                <a:gd name="connsiteY33" fmla="*/ 292135 h 426991"/>
                <a:gd name="connsiteX34" fmla="*/ 517566 w 607639"/>
                <a:gd name="connsiteY34" fmla="*/ 247242 h 426991"/>
                <a:gd name="connsiteX35" fmla="*/ 315079 w 607639"/>
                <a:gd name="connsiteY35" fmla="*/ 247242 h 426991"/>
                <a:gd name="connsiteX36" fmla="*/ 315079 w 607639"/>
                <a:gd name="connsiteY36" fmla="*/ 292135 h 426991"/>
                <a:gd name="connsiteX37" fmla="*/ 372665 w 607639"/>
                <a:gd name="connsiteY37" fmla="*/ 292135 h 426991"/>
                <a:gd name="connsiteX38" fmla="*/ 393849 w 607639"/>
                <a:gd name="connsiteY38" fmla="*/ 313203 h 426991"/>
                <a:gd name="connsiteX39" fmla="*/ 393849 w 607639"/>
                <a:gd name="connsiteY39" fmla="*/ 403167 h 426991"/>
                <a:gd name="connsiteX40" fmla="*/ 372665 w 607639"/>
                <a:gd name="connsiteY40" fmla="*/ 426991 h 426991"/>
                <a:gd name="connsiteX41" fmla="*/ 237733 w 607639"/>
                <a:gd name="connsiteY41" fmla="*/ 426991 h 426991"/>
                <a:gd name="connsiteX42" fmla="*/ 213791 w 607639"/>
                <a:gd name="connsiteY42" fmla="*/ 403167 h 426991"/>
                <a:gd name="connsiteX43" fmla="*/ 213791 w 607639"/>
                <a:gd name="connsiteY43" fmla="*/ 313203 h 426991"/>
                <a:gd name="connsiteX44" fmla="*/ 237733 w 607639"/>
                <a:gd name="connsiteY44" fmla="*/ 292135 h 426991"/>
                <a:gd name="connsiteX45" fmla="*/ 292561 w 607639"/>
                <a:gd name="connsiteY45" fmla="*/ 292135 h 426991"/>
                <a:gd name="connsiteX46" fmla="*/ 292561 w 607639"/>
                <a:gd name="connsiteY46" fmla="*/ 247242 h 426991"/>
                <a:gd name="connsiteX47" fmla="*/ 101288 w 607639"/>
                <a:gd name="connsiteY47" fmla="*/ 247242 h 426991"/>
                <a:gd name="connsiteX48" fmla="*/ 101288 w 607639"/>
                <a:gd name="connsiteY48" fmla="*/ 292135 h 426991"/>
                <a:gd name="connsiteX49" fmla="*/ 158875 w 607639"/>
                <a:gd name="connsiteY49" fmla="*/ 292135 h 426991"/>
                <a:gd name="connsiteX50" fmla="*/ 180058 w 607639"/>
                <a:gd name="connsiteY50" fmla="*/ 313203 h 426991"/>
                <a:gd name="connsiteX51" fmla="*/ 180058 w 607639"/>
                <a:gd name="connsiteY51" fmla="*/ 403167 h 426991"/>
                <a:gd name="connsiteX52" fmla="*/ 158875 w 607639"/>
                <a:gd name="connsiteY52" fmla="*/ 426991 h 426991"/>
                <a:gd name="connsiteX53" fmla="*/ 24032 w 607639"/>
                <a:gd name="connsiteY53" fmla="*/ 426991 h 426991"/>
                <a:gd name="connsiteX54" fmla="*/ 0 w 607639"/>
                <a:gd name="connsiteY54" fmla="*/ 403167 h 426991"/>
                <a:gd name="connsiteX55" fmla="*/ 0 w 607639"/>
                <a:gd name="connsiteY55" fmla="*/ 313203 h 426991"/>
                <a:gd name="connsiteX56" fmla="*/ 24032 w 607639"/>
                <a:gd name="connsiteY56" fmla="*/ 292135 h 426991"/>
                <a:gd name="connsiteX57" fmla="*/ 78770 w 607639"/>
                <a:gd name="connsiteY57" fmla="*/ 292135 h 426991"/>
                <a:gd name="connsiteX58" fmla="*/ 78770 w 607639"/>
                <a:gd name="connsiteY58" fmla="*/ 234530 h 426991"/>
                <a:gd name="connsiteX59" fmla="*/ 91409 w 607639"/>
                <a:gd name="connsiteY59" fmla="*/ 224751 h 426991"/>
                <a:gd name="connsiteX60" fmla="*/ 236326 w 607639"/>
                <a:gd name="connsiteY60" fmla="*/ 21066 h 426991"/>
                <a:gd name="connsiteX61" fmla="*/ 236326 w 607639"/>
                <a:gd name="connsiteY61" fmla="*/ 111021 h 426991"/>
                <a:gd name="connsiteX62" fmla="*/ 371758 w 607639"/>
                <a:gd name="connsiteY62" fmla="*/ 111021 h 426991"/>
                <a:gd name="connsiteX63" fmla="*/ 372380 w 607639"/>
                <a:gd name="connsiteY63" fmla="*/ 21066 h 426991"/>
                <a:gd name="connsiteX64" fmla="*/ 237127 w 607639"/>
                <a:gd name="connsiteY64" fmla="*/ 21066 h 426991"/>
                <a:gd name="connsiteX65" fmla="*/ 237750 w 607639"/>
                <a:gd name="connsiteY65" fmla="*/ 0 h 426991"/>
                <a:gd name="connsiteX66" fmla="*/ 372647 w 607639"/>
                <a:gd name="connsiteY66" fmla="*/ 0 h 426991"/>
                <a:gd name="connsiteX67" fmla="*/ 393825 w 607639"/>
                <a:gd name="connsiteY67" fmla="*/ 21066 h 426991"/>
                <a:gd name="connsiteX68" fmla="*/ 393825 w 607639"/>
                <a:gd name="connsiteY68" fmla="*/ 111021 h 426991"/>
                <a:gd name="connsiteX69" fmla="*/ 372647 w 607639"/>
                <a:gd name="connsiteY69" fmla="*/ 134843 h 426991"/>
                <a:gd name="connsiteX70" fmla="*/ 315076 w 607639"/>
                <a:gd name="connsiteY70" fmla="*/ 134843 h 426991"/>
                <a:gd name="connsiteX71" fmla="*/ 315076 w 607639"/>
                <a:gd name="connsiteY71" fmla="*/ 191020 h 426991"/>
                <a:gd name="connsiteX72" fmla="*/ 292563 w 607639"/>
                <a:gd name="connsiteY72" fmla="*/ 191020 h 426991"/>
                <a:gd name="connsiteX73" fmla="*/ 292563 w 607639"/>
                <a:gd name="connsiteY73" fmla="*/ 134843 h 426991"/>
                <a:gd name="connsiteX74" fmla="*/ 237750 w 607639"/>
                <a:gd name="connsiteY74" fmla="*/ 134843 h 426991"/>
                <a:gd name="connsiteX75" fmla="*/ 213813 w 607639"/>
                <a:gd name="connsiteY75" fmla="*/ 111021 h 426991"/>
                <a:gd name="connsiteX76" fmla="*/ 213813 w 607639"/>
                <a:gd name="connsiteY76" fmla="*/ 21066 h 426991"/>
                <a:gd name="connsiteX77" fmla="*/ 237750 w 607639"/>
                <a:gd name="connsiteY77" fmla="*/ 0 h 42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607639" h="426991">
                  <a:moveTo>
                    <a:pt x="450100" y="313203"/>
                  </a:moveTo>
                  <a:lnTo>
                    <a:pt x="450100" y="403167"/>
                  </a:lnTo>
                  <a:lnTo>
                    <a:pt x="585744" y="403167"/>
                  </a:lnTo>
                  <a:lnTo>
                    <a:pt x="586100" y="313203"/>
                  </a:lnTo>
                  <a:lnTo>
                    <a:pt x="530294" y="313203"/>
                  </a:lnTo>
                  <a:cubicBezTo>
                    <a:pt x="530294" y="313203"/>
                    <a:pt x="530116" y="313203"/>
                    <a:pt x="530116" y="313203"/>
                  </a:cubicBezTo>
                  <a:cubicBezTo>
                    <a:pt x="530027" y="313203"/>
                    <a:pt x="529849" y="313203"/>
                    <a:pt x="529760" y="313203"/>
                  </a:cubicBezTo>
                  <a:lnTo>
                    <a:pt x="450901" y="313203"/>
                  </a:lnTo>
                  <a:close/>
                  <a:moveTo>
                    <a:pt x="236309" y="313203"/>
                  </a:moveTo>
                  <a:lnTo>
                    <a:pt x="236309" y="403167"/>
                  </a:lnTo>
                  <a:lnTo>
                    <a:pt x="371953" y="403167"/>
                  </a:lnTo>
                  <a:lnTo>
                    <a:pt x="372754" y="313203"/>
                  </a:lnTo>
                  <a:lnTo>
                    <a:pt x="237110" y="313203"/>
                  </a:lnTo>
                  <a:close/>
                  <a:moveTo>
                    <a:pt x="22519" y="313203"/>
                  </a:moveTo>
                  <a:lnTo>
                    <a:pt x="22519" y="403167"/>
                  </a:lnTo>
                  <a:lnTo>
                    <a:pt x="158163" y="403167"/>
                  </a:lnTo>
                  <a:lnTo>
                    <a:pt x="158964" y="313203"/>
                  </a:lnTo>
                  <a:lnTo>
                    <a:pt x="91498" y="313203"/>
                  </a:lnTo>
                  <a:cubicBezTo>
                    <a:pt x="91409" y="313203"/>
                    <a:pt x="91320" y="313203"/>
                    <a:pt x="91231" y="313203"/>
                  </a:cubicBezTo>
                  <a:cubicBezTo>
                    <a:pt x="91231" y="313203"/>
                    <a:pt x="90964" y="313203"/>
                    <a:pt x="90964" y="313203"/>
                  </a:cubicBezTo>
                  <a:lnTo>
                    <a:pt x="23320" y="313203"/>
                  </a:lnTo>
                  <a:close/>
                  <a:moveTo>
                    <a:pt x="91409" y="224751"/>
                  </a:moveTo>
                  <a:lnTo>
                    <a:pt x="530294" y="224751"/>
                  </a:lnTo>
                  <a:cubicBezTo>
                    <a:pt x="536435" y="224751"/>
                    <a:pt x="540084" y="228396"/>
                    <a:pt x="540084" y="234530"/>
                  </a:cubicBezTo>
                  <a:lnTo>
                    <a:pt x="540084" y="292135"/>
                  </a:lnTo>
                  <a:lnTo>
                    <a:pt x="586456" y="292135"/>
                  </a:lnTo>
                  <a:cubicBezTo>
                    <a:pt x="598917" y="292135"/>
                    <a:pt x="607639" y="300847"/>
                    <a:pt x="607639" y="313203"/>
                  </a:cubicBezTo>
                  <a:lnTo>
                    <a:pt x="607639" y="403167"/>
                  </a:lnTo>
                  <a:cubicBezTo>
                    <a:pt x="607639" y="415524"/>
                    <a:pt x="598917" y="426991"/>
                    <a:pt x="586456" y="426991"/>
                  </a:cubicBezTo>
                  <a:lnTo>
                    <a:pt x="451524" y="426991"/>
                  </a:lnTo>
                  <a:cubicBezTo>
                    <a:pt x="439152" y="426991"/>
                    <a:pt x="427582" y="415524"/>
                    <a:pt x="427582" y="403167"/>
                  </a:cubicBezTo>
                  <a:lnTo>
                    <a:pt x="427582" y="313203"/>
                  </a:lnTo>
                  <a:cubicBezTo>
                    <a:pt x="427582" y="300847"/>
                    <a:pt x="439152" y="292135"/>
                    <a:pt x="451524" y="292135"/>
                  </a:cubicBezTo>
                  <a:lnTo>
                    <a:pt x="517566" y="292135"/>
                  </a:lnTo>
                  <a:lnTo>
                    <a:pt x="517566" y="247242"/>
                  </a:lnTo>
                  <a:lnTo>
                    <a:pt x="315079" y="247242"/>
                  </a:lnTo>
                  <a:lnTo>
                    <a:pt x="315079" y="292135"/>
                  </a:lnTo>
                  <a:lnTo>
                    <a:pt x="372665" y="292135"/>
                  </a:lnTo>
                  <a:cubicBezTo>
                    <a:pt x="385126" y="292135"/>
                    <a:pt x="393849" y="300847"/>
                    <a:pt x="393849" y="313203"/>
                  </a:cubicBezTo>
                  <a:lnTo>
                    <a:pt x="393849" y="403167"/>
                  </a:lnTo>
                  <a:cubicBezTo>
                    <a:pt x="393849" y="415524"/>
                    <a:pt x="385126" y="426991"/>
                    <a:pt x="372665" y="426991"/>
                  </a:cubicBezTo>
                  <a:lnTo>
                    <a:pt x="237733" y="426991"/>
                  </a:lnTo>
                  <a:cubicBezTo>
                    <a:pt x="225362" y="426991"/>
                    <a:pt x="213791" y="415524"/>
                    <a:pt x="213791" y="403167"/>
                  </a:cubicBezTo>
                  <a:lnTo>
                    <a:pt x="213791" y="313203"/>
                  </a:lnTo>
                  <a:cubicBezTo>
                    <a:pt x="213791" y="300847"/>
                    <a:pt x="225362" y="292135"/>
                    <a:pt x="237733" y="292135"/>
                  </a:cubicBezTo>
                  <a:lnTo>
                    <a:pt x="292561" y="292135"/>
                  </a:lnTo>
                  <a:lnTo>
                    <a:pt x="292561" y="247242"/>
                  </a:lnTo>
                  <a:lnTo>
                    <a:pt x="101288" y="247242"/>
                  </a:lnTo>
                  <a:lnTo>
                    <a:pt x="101288" y="292135"/>
                  </a:lnTo>
                  <a:lnTo>
                    <a:pt x="158875" y="292135"/>
                  </a:lnTo>
                  <a:cubicBezTo>
                    <a:pt x="171335" y="292135"/>
                    <a:pt x="180058" y="300847"/>
                    <a:pt x="180058" y="313203"/>
                  </a:cubicBezTo>
                  <a:lnTo>
                    <a:pt x="180058" y="403167"/>
                  </a:lnTo>
                  <a:cubicBezTo>
                    <a:pt x="180058" y="415524"/>
                    <a:pt x="171335" y="426991"/>
                    <a:pt x="158875" y="426991"/>
                  </a:cubicBezTo>
                  <a:lnTo>
                    <a:pt x="24032" y="426991"/>
                  </a:lnTo>
                  <a:cubicBezTo>
                    <a:pt x="11571" y="426991"/>
                    <a:pt x="0" y="415524"/>
                    <a:pt x="0" y="403167"/>
                  </a:cubicBezTo>
                  <a:lnTo>
                    <a:pt x="0" y="313203"/>
                  </a:lnTo>
                  <a:cubicBezTo>
                    <a:pt x="0" y="300847"/>
                    <a:pt x="11571" y="292135"/>
                    <a:pt x="24032" y="292135"/>
                  </a:cubicBezTo>
                  <a:lnTo>
                    <a:pt x="78770" y="292135"/>
                  </a:lnTo>
                  <a:lnTo>
                    <a:pt x="78770" y="234530"/>
                  </a:lnTo>
                  <a:cubicBezTo>
                    <a:pt x="78770" y="228396"/>
                    <a:pt x="85178" y="224751"/>
                    <a:pt x="91409" y="224751"/>
                  </a:cubicBezTo>
                  <a:close/>
                  <a:moveTo>
                    <a:pt x="236326" y="21066"/>
                  </a:moveTo>
                  <a:lnTo>
                    <a:pt x="236326" y="111021"/>
                  </a:lnTo>
                  <a:lnTo>
                    <a:pt x="371758" y="111021"/>
                  </a:lnTo>
                  <a:lnTo>
                    <a:pt x="372380" y="21066"/>
                  </a:lnTo>
                  <a:lnTo>
                    <a:pt x="237127" y="21066"/>
                  </a:lnTo>
                  <a:close/>
                  <a:moveTo>
                    <a:pt x="237750" y="0"/>
                  </a:moveTo>
                  <a:lnTo>
                    <a:pt x="372647" y="0"/>
                  </a:lnTo>
                  <a:cubicBezTo>
                    <a:pt x="385105" y="0"/>
                    <a:pt x="393825" y="8711"/>
                    <a:pt x="393825" y="21066"/>
                  </a:cubicBezTo>
                  <a:lnTo>
                    <a:pt x="393825" y="111021"/>
                  </a:lnTo>
                  <a:cubicBezTo>
                    <a:pt x="393825" y="123376"/>
                    <a:pt x="385105" y="134843"/>
                    <a:pt x="372647" y="134843"/>
                  </a:cubicBezTo>
                  <a:lnTo>
                    <a:pt x="315076" y="134843"/>
                  </a:lnTo>
                  <a:lnTo>
                    <a:pt x="315076" y="191020"/>
                  </a:lnTo>
                  <a:lnTo>
                    <a:pt x="292563" y="191020"/>
                  </a:lnTo>
                  <a:lnTo>
                    <a:pt x="292563" y="134843"/>
                  </a:lnTo>
                  <a:lnTo>
                    <a:pt x="237750" y="134843"/>
                  </a:lnTo>
                  <a:cubicBezTo>
                    <a:pt x="225381" y="134843"/>
                    <a:pt x="213813" y="123376"/>
                    <a:pt x="213813" y="111021"/>
                  </a:cubicBezTo>
                  <a:lnTo>
                    <a:pt x="213813" y="21066"/>
                  </a:lnTo>
                  <a:cubicBezTo>
                    <a:pt x="213813" y="8711"/>
                    <a:pt x="225381" y="0"/>
                    <a:pt x="237750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12974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占位符 20">
            <a:extLst>
              <a:ext uri="{FF2B5EF4-FFF2-40B4-BE49-F238E27FC236}">
                <a16:creationId xmlns:a16="http://schemas.microsoft.com/office/drawing/2014/main" id="{2293B016-FACD-4F9F-A9A1-86336FA3340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98" b="24502"/>
          <a:stretch/>
        </p:blipFill>
        <p:spPr>
          <a:xfrm>
            <a:off x="0" y="1137344"/>
            <a:ext cx="12192000" cy="2576513"/>
          </a:xfrm>
        </p:spPr>
      </p:pic>
      <p:sp>
        <p:nvSpPr>
          <p:cNvPr id="3" name="文本占位符 2"/>
          <p:cNvSpPr>
            <a:spLocks noGrp="1"/>
          </p:cNvSpPr>
          <p:nvPr>
            <p:ph type="body" sz="quarter" idx="17"/>
          </p:nvPr>
        </p:nvSpPr>
        <p:spPr>
          <a:xfrm>
            <a:off x="2057400" y="4873752"/>
            <a:ext cx="5061015" cy="846904"/>
          </a:xfrm>
        </p:spPr>
        <p:txBody>
          <a:bodyPr>
            <a:normAutofit/>
          </a:bodyPr>
          <a:lstStyle/>
          <a:p>
            <a:r>
              <a:rPr lang="en-US" altLang="zh-CN" sz="2000" dirty="0" err="1"/>
              <a:t>Sijie</a:t>
            </a:r>
            <a:r>
              <a:rPr lang="en-US" altLang="zh-CN" sz="2000" dirty="0"/>
              <a:t> Hou, </a:t>
            </a:r>
            <a:r>
              <a:rPr lang="en-US" altLang="zh-CN" sz="2000" dirty="0" err="1"/>
              <a:t>Qinyu</a:t>
            </a:r>
            <a:r>
              <a:rPr lang="en-US" altLang="zh-CN" sz="2000" dirty="0"/>
              <a:t> Zhang,</a:t>
            </a:r>
            <a:r>
              <a:rPr lang="zh-CN" altLang="en-US" sz="2000" dirty="0"/>
              <a:t> </a:t>
            </a:r>
            <a:r>
              <a:rPr lang="en-US" altLang="zh-CN" sz="2000" dirty="0" err="1"/>
              <a:t>Yuexi</a:t>
            </a:r>
            <a:r>
              <a:rPr lang="zh-CN" altLang="en-US" sz="2000" dirty="0"/>
              <a:t> </a:t>
            </a:r>
            <a:r>
              <a:rPr lang="en-US" altLang="zh-CN" sz="2000" dirty="0"/>
              <a:t>Zheng,</a:t>
            </a:r>
            <a:r>
              <a:rPr lang="zh-CN" altLang="en-US" sz="2000" dirty="0"/>
              <a:t> </a:t>
            </a:r>
            <a:r>
              <a:rPr lang="en-US" altLang="zh-CN" sz="2000" dirty="0" err="1"/>
              <a:t>Hanchi</a:t>
            </a:r>
            <a:r>
              <a:rPr lang="zh-CN" altLang="en-US" sz="2000" dirty="0"/>
              <a:t> </a:t>
            </a:r>
            <a:r>
              <a:rPr lang="en-US" altLang="zh-CN" sz="2000" dirty="0"/>
              <a:t>Zhang,</a:t>
            </a:r>
            <a:r>
              <a:rPr lang="zh-CN" altLang="en-US" sz="2000" dirty="0"/>
              <a:t> </a:t>
            </a:r>
            <a:r>
              <a:rPr lang="en-US" altLang="zh-CN" sz="2000" dirty="0" err="1"/>
              <a:t>Minhan</a:t>
            </a:r>
            <a:r>
              <a:rPr lang="zh-CN" altLang="en-US" sz="2000" dirty="0"/>
              <a:t> </a:t>
            </a:r>
            <a:r>
              <a:rPr lang="en-US" altLang="zh-CN" sz="2000" dirty="0"/>
              <a:t>Sun,</a:t>
            </a:r>
            <a:r>
              <a:rPr lang="zh-CN" altLang="en-US" sz="2000" dirty="0"/>
              <a:t> </a:t>
            </a:r>
            <a:r>
              <a:rPr lang="en-US" altLang="zh-CN" sz="2000" dirty="0"/>
              <a:t>Yao</a:t>
            </a:r>
            <a:r>
              <a:rPr lang="zh-CN" altLang="en-US" sz="2000" dirty="0"/>
              <a:t> </a:t>
            </a:r>
            <a:r>
              <a:rPr lang="en-US" altLang="zh-CN" sz="2000" dirty="0"/>
              <a:t>Huang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0" name="文本框 76"/>
          <p:cNvSpPr txBox="1"/>
          <p:nvPr/>
        </p:nvSpPr>
        <p:spPr>
          <a:xfrm>
            <a:off x="7631067" y="3146852"/>
            <a:ext cx="2273516" cy="457914"/>
          </a:xfrm>
          <a:prstGeom prst="rect">
            <a:avLst/>
          </a:prstGeom>
          <a:noFill/>
        </p:spPr>
        <p:txBody>
          <a:bodyPr wrap="none" numCol="1" rtlCol="0">
            <a:prstTxWarp prst="textPlain">
              <a:avLst/>
            </a:prstTxWarp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600" b="1" i="1" dirty="0">
                <a:solidFill>
                  <a:schemeClr val="bg1"/>
                </a:solidFill>
                <a:latin typeface="+mn-lt"/>
              </a:rPr>
              <a:t>THANKS</a:t>
            </a:r>
            <a:endParaRPr lang="zh-CN" altLang="en-US" sz="16600" b="1" i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ŝľiḓê">
            <a:extLst>
              <a:ext uri="{FF2B5EF4-FFF2-40B4-BE49-F238E27FC236}">
                <a16:creationId xmlns:a16="http://schemas.microsoft.com/office/drawing/2014/main" id="{3F7F585E-19D2-4F21-8B1E-28A78730B406}"/>
              </a:ext>
            </a:extLst>
          </p:cNvPr>
          <p:cNvSpPr/>
          <p:nvPr/>
        </p:nvSpPr>
        <p:spPr>
          <a:xfrm>
            <a:off x="0" y="0"/>
            <a:ext cx="5376000" cy="68880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dist="127000" algn="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îṣ1îḋê">
            <a:extLst>
              <a:ext uri="{FF2B5EF4-FFF2-40B4-BE49-F238E27FC236}">
                <a16:creationId xmlns:a16="http://schemas.microsoft.com/office/drawing/2014/main" id="{891CB0AA-2258-49BA-A9AC-5677B8F308CB}"/>
              </a:ext>
            </a:extLst>
          </p:cNvPr>
          <p:cNvGrpSpPr/>
          <p:nvPr/>
        </p:nvGrpSpPr>
        <p:grpSpPr>
          <a:xfrm>
            <a:off x="1404361" y="1923363"/>
            <a:ext cx="3180339" cy="3011272"/>
            <a:chOff x="1129826" y="2445677"/>
            <a:chExt cx="2077061" cy="1966644"/>
          </a:xfrm>
        </p:grpSpPr>
        <p:sp>
          <p:nvSpPr>
            <p:cNvPr id="25" name="îṡľïḓè">
              <a:extLst>
                <a:ext uri="{FF2B5EF4-FFF2-40B4-BE49-F238E27FC236}">
                  <a16:creationId xmlns:a16="http://schemas.microsoft.com/office/drawing/2014/main" id="{180FCD8B-AAB1-438D-A710-C5E2D571F1E5}"/>
                </a:ext>
              </a:extLst>
            </p:cNvPr>
            <p:cNvSpPr/>
            <p:nvPr/>
          </p:nvSpPr>
          <p:spPr>
            <a:xfrm>
              <a:off x="1129826" y="2445677"/>
              <a:ext cx="1349939" cy="196664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chemeClr val="bg1"/>
                  </a:solidFill>
                </a:ln>
                <a:solidFill>
                  <a:srgbClr val="82318E"/>
                </a:solidFill>
              </a:endParaRPr>
            </a:p>
          </p:txBody>
        </p:sp>
        <p:sp>
          <p:nvSpPr>
            <p:cNvPr id="26" name="îšḻîḋé">
              <a:extLst>
                <a:ext uri="{FF2B5EF4-FFF2-40B4-BE49-F238E27FC236}">
                  <a16:creationId xmlns:a16="http://schemas.microsoft.com/office/drawing/2014/main" id="{7699E14D-68ED-4049-94E5-3AE6FD0F257A}"/>
                </a:ext>
              </a:extLst>
            </p:cNvPr>
            <p:cNvSpPr/>
            <p:nvPr/>
          </p:nvSpPr>
          <p:spPr>
            <a:xfrm>
              <a:off x="1752643" y="3259362"/>
              <a:ext cx="1454244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2800" b="1" dirty="0"/>
                <a:t>Methodology</a:t>
              </a:r>
              <a:endParaRPr lang="en-US" altLang="zh-CN" sz="2000" b="1" dirty="0"/>
            </a:p>
          </p:txBody>
        </p:sp>
      </p:grpSp>
      <p:sp>
        <p:nvSpPr>
          <p:cNvPr id="8" name="iṡļîḓê">
            <a:extLst>
              <a:ext uri="{FF2B5EF4-FFF2-40B4-BE49-F238E27FC236}">
                <a16:creationId xmlns:a16="http://schemas.microsoft.com/office/drawing/2014/main" id="{FA68214A-33B3-4FB3-9DDC-4767333609DE}"/>
              </a:ext>
            </a:extLst>
          </p:cNvPr>
          <p:cNvSpPr/>
          <p:nvPr/>
        </p:nvSpPr>
        <p:spPr bwMode="auto">
          <a:xfrm>
            <a:off x="7895999" y="2097886"/>
            <a:ext cx="3624488" cy="488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dirty="0"/>
              <a:t>Model Setup</a:t>
            </a:r>
          </a:p>
        </p:txBody>
      </p:sp>
      <p:sp>
        <p:nvSpPr>
          <p:cNvPr id="9" name="iṥliḋè">
            <a:extLst>
              <a:ext uri="{FF2B5EF4-FFF2-40B4-BE49-F238E27FC236}">
                <a16:creationId xmlns:a16="http://schemas.microsoft.com/office/drawing/2014/main" id="{2DA587C7-AD12-4348-9104-95E96BFDAD29}"/>
              </a:ext>
            </a:extLst>
          </p:cNvPr>
          <p:cNvSpPr/>
          <p:nvPr/>
        </p:nvSpPr>
        <p:spPr bwMode="auto">
          <a:xfrm>
            <a:off x="6320999" y="2097886"/>
            <a:ext cx="1575000" cy="488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accent1"/>
                </a:solidFill>
              </a:rPr>
              <a:t>Part 01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B17E106-B620-46C2-838D-04405E99813D}"/>
              </a:ext>
            </a:extLst>
          </p:cNvPr>
          <p:cNvCxnSpPr/>
          <p:nvPr/>
        </p:nvCxnSpPr>
        <p:spPr>
          <a:xfrm>
            <a:off x="6500999" y="2772886"/>
            <a:ext cx="5019488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îś1íḑé">
            <a:extLst>
              <a:ext uri="{FF2B5EF4-FFF2-40B4-BE49-F238E27FC236}">
                <a16:creationId xmlns:a16="http://schemas.microsoft.com/office/drawing/2014/main" id="{18350513-E097-41AB-9F4C-3F64A9C84841}"/>
              </a:ext>
            </a:extLst>
          </p:cNvPr>
          <p:cNvSpPr/>
          <p:nvPr/>
        </p:nvSpPr>
        <p:spPr bwMode="auto">
          <a:xfrm>
            <a:off x="7895999" y="2959581"/>
            <a:ext cx="3624488" cy="488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dirty="0"/>
              <a:t>Screening for Sentiment Words</a:t>
            </a:r>
          </a:p>
        </p:txBody>
      </p:sp>
      <p:sp>
        <p:nvSpPr>
          <p:cNvPr id="12" name="iSḷïḍé">
            <a:extLst>
              <a:ext uri="{FF2B5EF4-FFF2-40B4-BE49-F238E27FC236}">
                <a16:creationId xmlns:a16="http://schemas.microsoft.com/office/drawing/2014/main" id="{1134860B-A730-4EF3-9F69-E7F925A7A88B}"/>
              </a:ext>
            </a:extLst>
          </p:cNvPr>
          <p:cNvSpPr/>
          <p:nvPr/>
        </p:nvSpPr>
        <p:spPr bwMode="auto">
          <a:xfrm>
            <a:off x="6320999" y="2959581"/>
            <a:ext cx="1575000" cy="488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2400" b="1" dirty="0"/>
              <a:t>Part 02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F34E29A-D3D3-4AEB-8783-AA7C00C4F912}"/>
              </a:ext>
            </a:extLst>
          </p:cNvPr>
          <p:cNvCxnSpPr/>
          <p:nvPr/>
        </p:nvCxnSpPr>
        <p:spPr>
          <a:xfrm>
            <a:off x="6500999" y="3634581"/>
            <a:ext cx="5019488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ïṡḷiḋe">
            <a:extLst>
              <a:ext uri="{FF2B5EF4-FFF2-40B4-BE49-F238E27FC236}">
                <a16:creationId xmlns:a16="http://schemas.microsoft.com/office/drawing/2014/main" id="{0C5EBAD7-9D16-460F-BA87-827A02B81B80}"/>
              </a:ext>
            </a:extLst>
          </p:cNvPr>
          <p:cNvSpPr/>
          <p:nvPr/>
        </p:nvSpPr>
        <p:spPr bwMode="auto">
          <a:xfrm>
            <a:off x="7895999" y="3821276"/>
            <a:ext cx="3624488" cy="488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dirty="0"/>
              <a:t>Learning Sentiment Distributions</a:t>
            </a:r>
          </a:p>
        </p:txBody>
      </p:sp>
      <p:sp>
        <p:nvSpPr>
          <p:cNvPr id="15" name="í$líḑè">
            <a:extLst>
              <a:ext uri="{FF2B5EF4-FFF2-40B4-BE49-F238E27FC236}">
                <a16:creationId xmlns:a16="http://schemas.microsoft.com/office/drawing/2014/main" id="{7229898F-E0BB-4433-84C6-1F916885C905}"/>
              </a:ext>
            </a:extLst>
          </p:cNvPr>
          <p:cNvSpPr/>
          <p:nvPr/>
        </p:nvSpPr>
        <p:spPr bwMode="auto">
          <a:xfrm>
            <a:off x="6320999" y="3821276"/>
            <a:ext cx="1575000" cy="488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2400" b="1" dirty="0"/>
              <a:t>Part 03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5927FD5-D38D-4F16-B095-226EBDF6848C}"/>
              </a:ext>
            </a:extLst>
          </p:cNvPr>
          <p:cNvCxnSpPr/>
          <p:nvPr/>
        </p:nvCxnSpPr>
        <p:spPr>
          <a:xfrm>
            <a:off x="6500999" y="4496276"/>
            <a:ext cx="5019488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íṩḻîďe">
            <a:extLst>
              <a:ext uri="{FF2B5EF4-FFF2-40B4-BE49-F238E27FC236}">
                <a16:creationId xmlns:a16="http://schemas.microsoft.com/office/drawing/2014/main" id="{5C0D9E54-6EAE-4413-9ABA-D663669F8ED4}"/>
              </a:ext>
            </a:extLst>
          </p:cNvPr>
          <p:cNvSpPr/>
          <p:nvPr/>
        </p:nvSpPr>
        <p:spPr bwMode="auto">
          <a:xfrm>
            <a:off x="7895999" y="4682971"/>
            <a:ext cx="3624488" cy="488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dirty="0"/>
              <a:t>Scoring New Articles</a:t>
            </a:r>
          </a:p>
        </p:txBody>
      </p:sp>
      <p:sp>
        <p:nvSpPr>
          <p:cNvPr id="18" name="îṥ1iḍè">
            <a:extLst>
              <a:ext uri="{FF2B5EF4-FFF2-40B4-BE49-F238E27FC236}">
                <a16:creationId xmlns:a16="http://schemas.microsoft.com/office/drawing/2014/main" id="{DCB07C4E-07AF-421C-AD67-837C3AE19FD0}"/>
              </a:ext>
            </a:extLst>
          </p:cNvPr>
          <p:cNvSpPr/>
          <p:nvPr/>
        </p:nvSpPr>
        <p:spPr bwMode="auto">
          <a:xfrm>
            <a:off x="6320999" y="4682971"/>
            <a:ext cx="1575000" cy="488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2400" b="1" dirty="0"/>
              <a:t>Part 04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5D27E5ED-09B8-4277-99B4-3186C552DD4E}"/>
              </a:ext>
            </a:extLst>
          </p:cNvPr>
          <p:cNvCxnSpPr/>
          <p:nvPr/>
        </p:nvCxnSpPr>
        <p:spPr>
          <a:xfrm>
            <a:off x="6500999" y="5357971"/>
            <a:ext cx="5019488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099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D72F87-EA55-4F5A-A727-8AEA9119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 Structure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47619F-9A34-4EA8-9754-0B88AF5ED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FFCCB44-0BF5-42D6-AC15-CD3E41C94F2B}"/>
              </a:ext>
            </a:extLst>
          </p:cNvPr>
          <p:cNvGrpSpPr/>
          <p:nvPr/>
        </p:nvGrpSpPr>
        <p:grpSpPr>
          <a:xfrm>
            <a:off x="1129742" y="1124712"/>
            <a:ext cx="9930926" cy="5091302"/>
            <a:chOff x="4123195" y="1428129"/>
            <a:chExt cx="6880643" cy="3458753"/>
          </a:xfrm>
        </p:grpSpPr>
        <p:sp>
          <p:nvSpPr>
            <p:cNvPr id="6" name="î$ļîďé">
              <a:extLst>
                <a:ext uri="{FF2B5EF4-FFF2-40B4-BE49-F238E27FC236}">
                  <a16:creationId xmlns:a16="http://schemas.microsoft.com/office/drawing/2014/main" id="{ECCA3BDE-7119-4903-B656-5F34AC3F0179}"/>
                </a:ext>
              </a:extLst>
            </p:cNvPr>
            <p:cNvSpPr/>
            <p:nvPr/>
          </p:nvSpPr>
          <p:spPr>
            <a:xfrm rot="5400000">
              <a:off x="7041698" y="2058304"/>
              <a:ext cx="488488" cy="43200"/>
            </a:xfrm>
            <a:prstGeom prst="rect">
              <a:avLst/>
            </a:prstGeom>
            <a:solidFill>
              <a:schemeClr val="tx2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8E911E1D-75A9-4A9A-95CD-9812F7CCF46F}"/>
                </a:ext>
              </a:extLst>
            </p:cNvPr>
            <p:cNvGrpSpPr/>
            <p:nvPr/>
          </p:nvGrpSpPr>
          <p:grpSpPr>
            <a:xfrm>
              <a:off x="4123195" y="1428129"/>
              <a:ext cx="6880643" cy="3458753"/>
              <a:chOff x="4123195" y="1428129"/>
              <a:chExt cx="6880643" cy="3458753"/>
            </a:xfrm>
          </p:grpSpPr>
          <p:sp>
            <p:nvSpPr>
              <p:cNvPr id="8" name="íṥļíḋè">
                <a:extLst>
                  <a:ext uri="{FF2B5EF4-FFF2-40B4-BE49-F238E27FC236}">
                    <a16:creationId xmlns:a16="http://schemas.microsoft.com/office/drawing/2014/main" id="{9D3BC9CE-F9E9-4FC7-8202-CAF0E745FC87}"/>
                  </a:ext>
                </a:extLst>
              </p:cNvPr>
              <p:cNvSpPr/>
              <p:nvPr/>
            </p:nvSpPr>
            <p:spPr>
              <a:xfrm>
                <a:off x="7911142" y="1689251"/>
                <a:ext cx="1250641" cy="43200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î$ļîďé">
                <a:extLst>
                  <a:ext uri="{FF2B5EF4-FFF2-40B4-BE49-F238E27FC236}">
                    <a16:creationId xmlns:a16="http://schemas.microsoft.com/office/drawing/2014/main" id="{E6E1D9A9-9575-4F82-A8BB-01B4F10807B4}"/>
                  </a:ext>
                </a:extLst>
              </p:cNvPr>
              <p:cNvSpPr/>
              <p:nvPr/>
            </p:nvSpPr>
            <p:spPr>
              <a:xfrm rot="5400000" flipV="1">
                <a:off x="8330604" y="4207570"/>
                <a:ext cx="454918" cy="43200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íṥļíḋè">
                <a:extLst>
                  <a:ext uri="{FF2B5EF4-FFF2-40B4-BE49-F238E27FC236}">
                    <a16:creationId xmlns:a16="http://schemas.microsoft.com/office/drawing/2014/main" id="{F1DEBBE8-9816-4089-B5AE-821123B31D98}"/>
                  </a:ext>
                </a:extLst>
              </p:cNvPr>
              <p:cNvSpPr/>
              <p:nvPr/>
            </p:nvSpPr>
            <p:spPr>
              <a:xfrm>
                <a:off x="5554362" y="3158212"/>
                <a:ext cx="790831" cy="45719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íṥļíḋè">
                <a:extLst>
                  <a:ext uri="{FF2B5EF4-FFF2-40B4-BE49-F238E27FC236}">
                    <a16:creationId xmlns:a16="http://schemas.microsoft.com/office/drawing/2014/main" id="{D97EC6ED-4FFC-41EE-A2D4-40E3EC2EEA71}"/>
                  </a:ext>
                </a:extLst>
              </p:cNvPr>
              <p:cNvSpPr/>
              <p:nvPr/>
            </p:nvSpPr>
            <p:spPr>
              <a:xfrm>
                <a:off x="5600728" y="2552547"/>
                <a:ext cx="790831" cy="45719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î$ļîďé">
                <a:extLst>
                  <a:ext uri="{FF2B5EF4-FFF2-40B4-BE49-F238E27FC236}">
                    <a16:creationId xmlns:a16="http://schemas.microsoft.com/office/drawing/2014/main" id="{F17B1BCA-0E1A-4636-8CAA-57B36B3EA206}"/>
                  </a:ext>
                </a:extLst>
              </p:cNvPr>
              <p:cNvSpPr/>
              <p:nvPr/>
            </p:nvSpPr>
            <p:spPr>
              <a:xfrm rot="5400000">
                <a:off x="9680965" y="2087314"/>
                <a:ext cx="488488" cy="43200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î$ļîďé">
                <a:extLst>
                  <a:ext uri="{FF2B5EF4-FFF2-40B4-BE49-F238E27FC236}">
                    <a16:creationId xmlns:a16="http://schemas.microsoft.com/office/drawing/2014/main" id="{10E619C5-5411-4CB3-B31C-E2344BC7D57B}"/>
                  </a:ext>
                </a:extLst>
              </p:cNvPr>
              <p:cNvSpPr/>
              <p:nvPr/>
            </p:nvSpPr>
            <p:spPr>
              <a:xfrm rot="5400000">
                <a:off x="6476539" y="3150923"/>
                <a:ext cx="1658378" cy="43200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ïSļïḓe">
                    <a:extLst>
                      <a:ext uri="{FF2B5EF4-FFF2-40B4-BE49-F238E27FC236}">
                        <a16:creationId xmlns:a16="http://schemas.microsoft.com/office/drawing/2014/main" id="{7BE6A83B-E76E-474D-BD46-697F9A30D1E3}"/>
                      </a:ext>
                    </a:extLst>
                  </p:cNvPr>
                  <p:cNvSpPr/>
                  <p:nvPr/>
                </p:nvSpPr>
                <p:spPr>
                  <a:xfrm>
                    <a:off x="7608985" y="4333574"/>
                    <a:ext cx="2003228" cy="553308"/>
                  </a:xfrm>
                  <a:custGeom>
                    <a:avLst/>
                    <a:gdLst>
                      <a:gd name="connsiteX0" fmla="*/ 0 w 2228912"/>
                      <a:gd name="connsiteY0" fmla="*/ 133735 h 1337347"/>
                      <a:gd name="connsiteX1" fmla="*/ 133735 w 2228912"/>
                      <a:gd name="connsiteY1" fmla="*/ 0 h 1337347"/>
                      <a:gd name="connsiteX2" fmla="*/ 2095177 w 2228912"/>
                      <a:gd name="connsiteY2" fmla="*/ 0 h 1337347"/>
                      <a:gd name="connsiteX3" fmla="*/ 2228912 w 2228912"/>
                      <a:gd name="connsiteY3" fmla="*/ 133735 h 1337347"/>
                      <a:gd name="connsiteX4" fmla="*/ 2228912 w 2228912"/>
                      <a:gd name="connsiteY4" fmla="*/ 1203612 h 1337347"/>
                      <a:gd name="connsiteX5" fmla="*/ 2095177 w 2228912"/>
                      <a:gd name="connsiteY5" fmla="*/ 1337347 h 1337347"/>
                      <a:gd name="connsiteX6" fmla="*/ 133735 w 2228912"/>
                      <a:gd name="connsiteY6" fmla="*/ 1337347 h 1337347"/>
                      <a:gd name="connsiteX7" fmla="*/ 0 w 2228912"/>
                      <a:gd name="connsiteY7" fmla="*/ 1203612 h 1337347"/>
                      <a:gd name="connsiteX8" fmla="*/ 0 w 2228912"/>
                      <a:gd name="connsiteY8" fmla="*/ 133735 h 13373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228912" h="1337347">
                        <a:moveTo>
                          <a:pt x="0" y="133735"/>
                        </a:moveTo>
                        <a:cubicBezTo>
                          <a:pt x="0" y="59875"/>
                          <a:pt x="59875" y="0"/>
                          <a:pt x="133735" y="0"/>
                        </a:cubicBezTo>
                        <a:lnTo>
                          <a:pt x="2095177" y="0"/>
                        </a:lnTo>
                        <a:cubicBezTo>
                          <a:pt x="2169037" y="0"/>
                          <a:pt x="2228912" y="59875"/>
                          <a:pt x="2228912" y="133735"/>
                        </a:cubicBezTo>
                        <a:lnTo>
                          <a:pt x="2228912" y="1203612"/>
                        </a:lnTo>
                        <a:cubicBezTo>
                          <a:pt x="2228912" y="1277472"/>
                          <a:pt x="2169037" y="1337347"/>
                          <a:pt x="2095177" y="1337347"/>
                        </a:cubicBezTo>
                        <a:lnTo>
                          <a:pt x="133735" y="1337347"/>
                        </a:lnTo>
                        <a:cubicBezTo>
                          <a:pt x="59875" y="1337347"/>
                          <a:pt x="0" y="1277472"/>
                          <a:pt x="0" y="1203612"/>
                        </a:cubicBezTo>
                        <a:lnTo>
                          <a:pt x="0" y="133735"/>
                        </a:ln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2">
                    <a:scrgbClr r="0" g="0" b="0"/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none" lIns="90000" tIns="46800" rIns="90000" bIns="46800" anchor="ctr" anchorCtr="0">
                    <a:normAutofit/>
                  </a:bodyPr>
                  <a:lstStyle/>
                  <a:p>
                    <a:pPr marL="0" marR="0" lvl="0" indent="0" algn="ctr" defTabSz="6223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微软雅黑"/>
                        <a:cs typeface="Times New Roman" panose="02020603050405020304" pitchFamily="18" charset="0"/>
                      </a:rPr>
                      <a:t>Underlying Sentiment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/>
                              </a:rPr>
                            </m:ctrlPr>
                          </m:sSubPr>
                          <m:e>
                            <m:r>
                              <a:rPr kumimoji="0" lang="en-US" altLang="zh-CN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n-US" altLang="zh-CN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/>
                              </a:rPr>
                              <m:t>𝑖</m:t>
                            </m:r>
                          </m:sub>
                        </m:sSub>
                      </m:oMath>
                    </a14:m>
                    <a:endParaRPr kumimoji="0" lang="zh-CN" altLang="en-US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5" name="ïSļïḓe">
                    <a:extLst>
                      <a:ext uri="{FF2B5EF4-FFF2-40B4-BE49-F238E27FC236}">
                        <a16:creationId xmlns:a16="http://schemas.microsoft.com/office/drawing/2014/main" id="{7BE6A83B-E76E-474D-BD46-697F9A30D1E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08985" y="4333574"/>
                    <a:ext cx="2003228" cy="553308"/>
                  </a:xfrm>
                  <a:custGeom>
                    <a:avLst/>
                    <a:gdLst>
                      <a:gd name="connsiteX0" fmla="*/ 0 w 2228912"/>
                      <a:gd name="connsiteY0" fmla="*/ 133735 h 1337347"/>
                      <a:gd name="connsiteX1" fmla="*/ 133735 w 2228912"/>
                      <a:gd name="connsiteY1" fmla="*/ 0 h 1337347"/>
                      <a:gd name="connsiteX2" fmla="*/ 2095177 w 2228912"/>
                      <a:gd name="connsiteY2" fmla="*/ 0 h 1337347"/>
                      <a:gd name="connsiteX3" fmla="*/ 2228912 w 2228912"/>
                      <a:gd name="connsiteY3" fmla="*/ 133735 h 1337347"/>
                      <a:gd name="connsiteX4" fmla="*/ 2228912 w 2228912"/>
                      <a:gd name="connsiteY4" fmla="*/ 1203612 h 1337347"/>
                      <a:gd name="connsiteX5" fmla="*/ 2095177 w 2228912"/>
                      <a:gd name="connsiteY5" fmla="*/ 1337347 h 1337347"/>
                      <a:gd name="connsiteX6" fmla="*/ 133735 w 2228912"/>
                      <a:gd name="connsiteY6" fmla="*/ 1337347 h 1337347"/>
                      <a:gd name="connsiteX7" fmla="*/ 0 w 2228912"/>
                      <a:gd name="connsiteY7" fmla="*/ 1203612 h 1337347"/>
                      <a:gd name="connsiteX8" fmla="*/ 0 w 2228912"/>
                      <a:gd name="connsiteY8" fmla="*/ 133735 h 13373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228912" h="1337347">
                        <a:moveTo>
                          <a:pt x="0" y="133735"/>
                        </a:moveTo>
                        <a:cubicBezTo>
                          <a:pt x="0" y="59875"/>
                          <a:pt x="59875" y="0"/>
                          <a:pt x="133735" y="0"/>
                        </a:cubicBezTo>
                        <a:lnTo>
                          <a:pt x="2095177" y="0"/>
                        </a:lnTo>
                        <a:cubicBezTo>
                          <a:pt x="2169037" y="0"/>
                          <a:pt x="2228912" y="59875"/>
                          <a:pt x="2228912" y="133735"/>
                        </a:cubicBezTo>
                        <a:lnTo>
                          <a:pt x="2228912" y="1203612"/>
                        </a:lnTo>
                        <a:cubicBezTo>
                          <a:pt x="2228912" y="1277472"/>
                          <a:pt x="2169037" y="1337347"/>
                          <a:pt x="2095177" y="1337347"/>
                        </a:cubicBezTo>
                        <a:lnTo>
                          <a:pt x="133735" y="1337347"/>
                        </a:lnTo>
                        <a:cubicBezTo>
                          <a:pt x="59875" y="1337347"/>
                          <a:pt x="0" y="1277472"/>
                          <a:pt x="0" y="1203612"/>
                        </a:cubicBezTo>
                        <a:lnTo>
                          <a:pt x="0" y="133735"/>
                        </a:lnTo>
                        <a:close/>
                      </a:path>
                    </a:pathLst>
                  </a:custGeom>
                  <a:blipFill>
                    <a:blip r:embed="rId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íṥļíḋè">
                <a:extLst>
                  <a:ext uri="{FF2B5EF4-FFF2-40B4-BE49-F238E27FC236}">
                    <a16:creationId xmlns:a16="http://schemas.microsoft.com/office/drawing/2014/main" id="{757CA4B9-7862-4F04-AEE1-BFAEAAFDBCD4}"/>
                  </a:ext>
                </a:extLst>
              </p:cNvPr>
              <p:cNvSpPr/>
              <p:nvPr/>
            </p:nvSpPr>
            <p:spPr>
              <a:xfrm>
                <a:off x="7284128" y="3980111"/>
                <a:ext cx="2662682" cy="43200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ï$1iďè">
                    <a:extLst>
                      <a:ext uri="{FF2B5EF4-FFF2-40B4-BE49-F238E27FC236}">
                        <a16:creationId xmlns:a16="http://schemas.microsoft.com/office/drawing/2014/main" id="{54EF3908-69A8-439B-8F82-3EF07E3F7750}"/>
                      </a:ext>
                    </a:extLst>
                  </p:cNvPr>
                  <p:cNvSpPr/>
                  <p:nvPr/>
                </p:nvSpPr>
                <p:spPr>
                  <a:xfrm>
                    <a:off x="8400773" y="1503251"/>
                    <a:ext cx="360000" cy="360000"/>
                  </a:xfrm>
                  <a:custGeom>
                    <a:avLst/>
                    <a:gdLst>
                      <a:gd name="connsiteX0" fmla="*/ 0 w 2228912"/>
                      <a:gd name="connsiteY0" fmla="*/ 133735 h 1337347"/>
                      <a:gd name="connsiteX1" fmla="*/ 133735 w 2228912"/>
                      <a:gd name="connsiteY1" fmla="*/ 0 h 1337347"/>
                      <a:gd name="connsiteX2" fmla="*/ 2095177 w 2228912"/>
                      <a:gd name="connsiteY2" fmla="*/ 0 h 1337347"/>
                      <a:gd name="connsiteX3" fmla="*/ 2228912 w 2228912"/>
                      <a:gd name="connsiteY3" fmla="*/ 133735 h 1337347"/>
                      <a:gd name="connsiteX4" fmla="*/ 2228912 w 2228912"/>
                      <a:gd name="connsiteY4" fmla="*/ 1203612 h 1337347"/>
                      <a:gd name="connsiteX5" fmla="*/ 2095177 w 2228912"/>
                      <a:gd name="connsiteY5" fmla="*/ 1337347 h 1337347"/>
                      <a:gd name="connsiteX6" fmla="*/ 133735 w 2228912"/>
                      <a:gd name="connsiteY6" fmla="*/ 1337347 h 1337347"/>
                      <a:gd name="connsiteX7" fmla="*/ 0 w 2228912"/>
                      <a:gd name="connsiteY7" fmla="*/ 1203612 h 1337347"/>
                      <a:gd name="connsiteX8" fmla="*/ 0 w 2228912"/>
                      <a:gd name="connsiteY8" fmla="*/ 133735 h 13373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228912" h="1337347">
                        <a:moveTo>
                          <a:pt x="0" y="133735"/>
                        </a:moveTo>
                        <a:cubicBezTo>
                          <a:pt x="0" y="59875"/>
                          <a:pt x="59875" y="0"/>
                          <a:pt x="133735" y="0"/>
                        </a:cubicBezTo>
                        <a:lnTo>
                          <a:pt x="2095177" y="0"/>
                        </a:lnTo>
                        <a:cubicBezTo>
                          <a:pt x="2169037" y="0"/>
                          <a:pt x="2228912" y="59875"/>
                          <a:pt x="2228912" y="133735"/>
                        </a:cubicBezTo>
                        <a:lnTo>
                          <a:pt x="2228912" y="1203612"/>
                        </a:lnTo>
                        <a:cubicBezTo>
                          <a:pt x="2228912" y="1277472"/>
                          <a:pt x="2169037" y="1337347"/>
                          <a:pt x="2095177" y="1337347"/>
                        </a:cubicBezTo>
                        <a:lnTo>
                          <a:pt x="133735" y="1337347"/>
                        </a:lnTo>
                        <a:cubicBezTo>
                          <a:pt x="59875" y="1337347"/>
                          <a:pt x="0" y="1277472"/>
                          <a:pt x="0" y="1203612"/>
                        </a:cubicBezTo>
                        <a:lnTo>
                          <a:pt x="0" y="133735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none" lIns="90000" tIns="46800" rIns="90000" bIns="46800" anchor="ctr" anchorCtr="0">
                    <a:normAutofit/>
                  </a:bodyPr>
                  <a:lstStyle/>
                  <a:p>
                    <a:pPr lvl="0" algn="ctr" defTabSz="62230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7" name="ï$1iďè">
                    <a:extLst>
                      <a:ext uri="{FF2B5EF4-FFF2-40B4-BE49-F238E27FC236}">
                        <a16:creationId xmlns:a16="http://schemas.microsoft.com/office/drawing/2014/main" id="{54EF3908-69A8-439B-8F82-3EF07E3F775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0773" y="1503251"/>
                    <a:ext cx="360000" cy="360000"/>
                  </a:xfrm>
                  <a:custGeom>
                    <a:avLst/>
                    <a:gdLst>
                      <a:gd name="connsiteX0" fmla="*/ 0 w 2228912"/>
                      <a:gd name="connsiteY0" fmla="*/ 133735 h 1337347"/>
                      <a:gd name="connsiteX1" fmla="*/ 133735 w 2228912"/>
                      <a:gd name="connsiteY1" fmla="*/ 0 h 1337347"/>
                      <a:gd name="connsiteX2" fmla="*/ 2095177 w 2228912"/>
                      <a:gd name="connsiteY2" fmla="*/ 0 h 1337347"/>
                      <a:gd name="connsiteX3" fmla="*/ 2228912 w 2228912"/>
                      <a:gd name="connsiteY3" fmla="*/ 133735 h 1337347"/>
                      <a:gd name="connsiteX4" fmla="*/ 2228912 w 2228912"/>
                      <a:gd name="connsiteY4" fmla="*/ 1203612 h 1337347"/>
                      <a:gd name="connsiteX5" fmla="*/ 2095177 w 2228912"/>
                      <a:gd name="connsiteY5" fmla="*/ 1337347 h 1337347"/>
                      <a:gd name="connsiteX6" fmla="*/ 133735 w 2228912"/>
                      <a:gd name="connsiteY6" fmla="*/ 1337347 h 1337347"/>
                      <a:gd name="connsiteX7" fmla="*/ 0 w 2228912"/>
                      <a:gd name="connsiteY7" fmla="*/ 1203612 h 1337347"/>
                      <a:gd name="connsiteX8" fmla="*/ 0 w 2228912"/>
                      <a:gd name="connsiteY8" fmla="*/ 133735 h 13373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228912" h="1337347">
                        <a:moveTo>
                          <a:pt x="0" y="133735"/>
                        </a:moveTo>
                        <a:cubicBezTo>
                          <a:pt x="0" y="59875"/>
                          <a:pt x="59875" y="0"/>
                          <a:pt x="133735" y="0"/>
                        </a:cubicBezTo>
                        <a:lnTo>
                          <a:pt x="2095177" y="0"/>
                        </a:lnTo>
                        <a:cubicBezTo>
                          <a:pt x="2169037" y="0"/>
                          <a:pt x="2228912" y="59875"/>
                          <a:pt x="2228912" y="133735"/>
                        </a:cubicBezTo>
                        <a:lnTo>
                          <a:pt x="2228912" y="1203612"/>
                        </a:lnTo>
                        <a:cubicBezTo>
                          <a:pt x="2228912" y="1277472"/>
                          <a:pt x="2169037" y="1337347"/>
                          <a:pt x="2095177" y="1337347"/>
                        </a:cubicBezTo>
                        <a:lnTo>
                          <a:pt x="133735" y="1337347"/>
                        </a:lnTo>
                        <a:cubicBezTo>
                          <a:pt x="59875" y="1337347"/>
                          <a:pt x="0" y="1277472"/>
                          <a:pt x="0" y="1203612"/>
                        </a:cubicBezTo>
                        <a:lnTo>
                          <a:pt x="0" y="133735"/>
                        </a:lnTo>
                        <a:close/>
                      </a:path>
                    </a:pathLst>
                  </a:cu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iSľïḓé">
                <a:extLst>
                  <a:ext uri="{FF2B5EF4-FFF2-40B4-BE49-F238E27FC236}">
                    <a16:creationId xmlns:a16="http://schemas.microsoft.com/office/drawing/2014/main" id="{AAC55F0A-E9BB-4642-9599-1C6F22E689D0}"/>
                  </a:ext>
                </a:extLst>
              </p:cNvPr>
              <p:cNvSpPr/>
              <p:nvPr/>
            </p:nvSpPr>
            <p:spPr>
              <a:xfrm rot="16200000">
                <a:off x="9091465" y="3167075"/>
                <a:ext cx="1658378" cy="43200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ïṩ1îḋe">
                    <a:extLst>
                      <a:ext uri="{FF2B5EF4-FFF2-40B4-BE49-F238E27FC236}">
                        <a16:creationId xmlns:a16="http://schemas.microsoft.com/office/drawing/2014/main" id="{9442A137-313D-43B0-B455-E166B3672151}"/>
                      </a:ext>
                    </a:extLst>
                  </p:cNvPr>
                  <p:cNvSpPr/>
                  <p:nvPr/>
                </p:nvSpPr>
                <p:spPr>
                  <a:xfrm>
                    <a:off x="9108854" y="1428129"/>
                    <a:ext cx="1580400" cy="525600"/>
                  </a:xfrm>
                  <a:custGeom>
                    <a:avLst/>
                    <a:gdLst>
                      <a:gd name="connsiteX0" fmla="*/ 0 w 2228912"/>
                      <a:gd name="connsiteY0" fmla="*/ 133735 h 1337347"/>
                      <a:gd name="connsiteX1" fmla="*/ 133735 w 2228912"/>
                      <a:gd name="connsiteY1" fmla="*/ 0 h 1337347"/>
                      <a:gd name="connsiteX2" fmla="*/ 2095177 w 2228912"/>
                      <a:gd name="connsiteY2" fmla="*/ 0 h 1337347"/>
                      <a:gd name="connsiteX3" fmla="*/ 2228912 w 2228912"/>
                      <a:gd name="connsiteY3" fmla="*/ 133735 h 1337347"/>
                      <a:gd name="connsiteX4" fmla="*/ 2228912 w 2228912"/>
                      <a:gd name="connsiteY4" fmla="*/ 1203612 h 1337347"/>
                      <a:gd name="connsiteX5" fmla="*/ 2095177 w 2228912"/>
                      <a:gd name="connsiteY5" fmla="*/ 1337347 h 1337347"/>
                      <a:gd name="connsiteX6" fmla="*/ 133735 w 2228912"/>
                      <a:gd name="connsiteY6" fmla="*/ 1337347 h 1337347"/>
                      <a:gd name="connsiteX7" fmla="*/ 0 w 2228912"/>
                      <a:gd name="connsiteY7" fmla="*/ 1203612 h 1337347"/>
                      <a:gd name="connsiteX8" fmla="*/ 0 w 2228912"/>
                      <a:gd name="connsiteY8" fmla="*/ 133735 h 13373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228912" h="1337347">
                        <a:moveTo>
                          <a:pt x="0" y="133735"/>
                        </a:moveTo>
                        <a:cubicBezTo>
                          <a:pt x="0" y="59875"/>
                          <a:pt x="59875" y="0"/>
                          <a:pt x="133735" y="0"/>
                        </a:cubicBezTo>
                        <a:lnTo>
                          <a:pt x="2095177" y="0"/>
                        </a:lnTo>
                        <a:cubicBezTo>
                          <a:pt x="2169037" y="0"/>
                          <a:pt x="2228912" y="59875"/>
                          <a:pt x="2228912" y="133735"/>
                        </a:cubicBezTo>
                        <a:lnTo>
                          <a:pt x="2228912" y="1203612"/>
                        </a:lnTo>
                        <a:cubicBezTo>
                          <a:pt x="2228912" y="1277472"/>
                          <a:pt x="2169037" y="1337347"/>
                          <a:pt x="2095177" y="1337347"/>
                        </a:cubicBezTo>
                        <a:lnTo>
                          <a:pt x="133735" y="1337347"/>
                        </a:lnTo>
                        <a:cubicBezTo>
                          <a:pt x="59875" y="1337347"/>
                          <a:pt x="0" y="1277472"/>
                          <a:pt x="0" y="1203612"/>
                        </a:cubicBezTo>
                        <a:lnTo>
                          <a:pt x="0" y="133735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none" lIns="90000" tIns="46800" rIns="90000" bIns="46800" anchor="ctr" anchorCtr="0">
                    <a:normAutofit/>
                  </a:bodyPr>
                  <a:lstStyle/>
                  <a:p>
                    <a:pPr marL="0" marR="0" lvl="0" indent="0" algn="ctr" defTabSz="6223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微软雅黑"/>
                        <a:cs typeface="Times New Roman" panose="02020603050405020304" pitchFamily="18" charset="0"/>
                      </a:rPr>
                      <a:t>Realized return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/>
                              </a:rPr>
                            </m:ctrlPr>
                          </m:sSubPr>
                          <m:e>
                            <m:r>
                              <a:rPr kumimoji="0" lang="en-US" altLang="zh-CN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altLang="zh-CN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/>
                              </a:rPr>
                              <m:t>𝑖</m:t>
                            </m:r>
                          </m:sub>
                        </m:sSub>
                      </m:oMath>
                    </a14:m>
                    <a:endParaRPr kumimoji="0" lang="zh-CN" altLang="en-US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9" name="ïṩ1îḋe">
                    <a:extLst>
                      <a:ext uri="{FF2B5EF4-FFF2-40B4-BE49-F238E27FC236}">
                        <a16:creationId xmlns:a16="http://schemas.microsoft.com/office/drawing/2014/main" id="{9442A137-313D-43B0-B455-E166B367215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08854" y="1428129"/>
                    <a:ext cx="1580400" cy="525600"/>
                  </a:xfrm>
                  <a:custGeom>
                    <a:avLst/>
                    <a:gdLst>
                      <a:gd name="connsiteX0" fmla="*/ 0 w 2228912"/>
                      <a:gd name="connsiteY0" fmla="*/ 133735 h 1337347"/>
                      <a:gd name="connsiteX1" fmla="*/ 133735 w 2228912"/>
                      <a:gd name="connsiteY1" fmla="*/ 0 h 1337347"/>
                      <a:gd name="connsiteX2" fmla="*/ 2095177 w 2228912"/>
                      <a:gd name="connsiteY2" fmla="*/ 0 h 1337347"/>
                      <a:gd name="connsiteX3" fmla="*/ 2228912 w 2228912"/>
                      <a:gd name="connsiteY3" fmla="*/ 133735 h 1337347"/>
                      <a:gd name="connsiteX4" fmla="*/ 2228912 w 2228912"/>
                      <a:gd name="connsiteY4" fmla="*/ 1203612 h 1337347"/>
                      <a:gd name="connsiteX5" fmla="*/ 2095177 w 2228912"/>
                      <a:gd name="connsiteY5" fmla="*/ 1337347 h 1337347"/>
                      <a:gd name="connsiteX6" fmla="*/ 133735 w 2228912"/>
                      <a:gd name="connsiteY6" fmla="*/ 1337347 h 1337347"/>
                      <a:gd name="connsiteX7" fmla="*/ 0 w 2228912"/>
                      <a:gd name="connsiteY7" fmla="*/ 1203612 h 1337347"/>
                      <a:gd name="connsiteX8" fmla="*/ 0 w 2228912"/>
                      <a:gd name="connsiteY8" fmla="*/ 133735 h 13373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228912" h="1337347">
                        <a:moveTo>
                          <a:pt x="0" y="133735"/>
                        </a:moveTo>
                        <a:cubicBezTo>
                          <a:pt x="0" y="59875"/>
                          <a:pt x="59875" y="0"/>
                          <a:pt x="133735" y="0"/>
                        </a:cubicBezTo>
                        <a:lnTo>
                          <a:pt x="2095177" y="0"/>
                        </a:lnTo>
                        <a:cubicBezTo>
                          <a:pt x="2169037" y="0"/>
                          <a:pt x="2228912" y="59875"/>
                          <a:pt x="2228912" y="133735"/>
                        </a:cubicBezTo>
                        <a:lnTo>
                          <a:pt x="2228912" y="1203612"/>
                        </a:lnTo>
                        <a:cubicBezTo>
                          <a:pt x="2228912" y="1277472"/>
                          <a:pt x="2169037" y="1337347"/>
                          <a:pt x="2095177" y="1337347"/>
                        </a:cubicBezTo>
                        <a:lnTo>
                          <a:pt x="133735" y="1337347"/>
                        </a:lnTo>
                        <a:cubicBezTo>
                          <a:pt x="59875" y="1337347"/>
                          <a:pt x="0" y="1277472"/>
                          <a:pt x="0" y="1203612"/>
                        </a:cubicBezTo>
                        <a:lnTo>
                          <a:pt x="0" y="133735"/>
                        </a:lnTo>
                        <a:close/>
                      </a:path>
                    </a:pathLst>
                  </a:cu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î$ḻiḓê">
                    <a:extLst>
                      <a:ext uri="{FF2B5EF4-FFF2-40B4-BE49-F238E27FC236}">
                        <a16:creationId xmlns:a16="http://schemas.microsoft.com/office/drawing/2014/main" id="{5F03A4CC-CA48-4AE0-B6D5-C6422A30CC29}"/>
                      </a:ext>
                    </a:extLst>
                  </p:cNvPr>
                  <p:cNvSpPr/>
                  <p:nvPr/>
                </p:nvSpPr>
                <p:spPr>
                  <a:xfrm>
                    <a:off x="6474935" y="1443759"/>
                    <a:ext cx="1581951" cy="523908"/>
                  </a:xfrm>
                  <a:custGeom>
                    <a:avLst/>
                    <a:gdLst>
                      <a:gd name="connsiteX0" fmla="*/ 0 w 2228912"/>
                      <a:gd name="connsiteY0" fmla="*/ 133735 h 1337347"/>
                      <a:gd name="connsiteX1" fmla="*/ 133735 w 2228912"/>
                      <a:gd name="connsiteY1" fmla="*/ 0 h 1337347"/>
                      <a:gd name="connsiteX2" fmla="*/ 2095177 w 2228912"/>
                      <a:gd name="connsiteY2" fmla="*/ 0 h 1337347"/>
                      <a:gd name="connsiteX3" fmla="*/ 2228912 w 2228912"/>
                      <a:gd name="connsiteY3" fmla="*/ 133735 h 1337347"/>
                      <a:gd name="connsiteX4" fmla="*/ 2228912 w 2228912"/>
                      <a:gd name="connsiteY4" fmla="*/ 1203612 h 1337347"/>
                      <a:gd name="connsiteX5" fmla="*/ 2095177 w 2228912"/>
                      <a:gd name="connsiteY5" fmla="*/ 1337347 h 1337347"/>
                      <a:gd name="connsiteX6" fmla="*/ 133735 w 2228912"/>
                      <a:gd name="connsiteY6" fmla="*/ 1337347 h 1337347"/>
                      <a:gd name="connsiteX7" fmla="*/ 0 w 2228912"/>
                      <a:gd name="connsiteY7" fmla="*/ 1203612 h 1337347"/>
                      <a:gd name="connsiteX8" fmla="*/ 0 w 2228912"/>
                      <a:gd name="connsiteY8" fmla="*/ 133735 h 13373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228912" h="1337347">
                        <a:moveTo>
                          <a:pt x="0" y="133735"/>
                        </a:moveTo>
                        <a:cubicBezTo>
                          <a:pt x="0" y="59875"/>
                          <a:pt x="59875" y="0"/>
                          <a:pt x="133735" y="0"/>
                        </a:cubicBezTo>
                        <a:lnTo>
                          <a:pt x="2095177" y="0"/>
                        </a:lnTo>
                        <a:cubicBezTo>
                          <a:pt x="2169037" y="0"/>
                          <a:pt x="2228912" y="59875"/>
                          <a:pt x="2228912" y="133735"/>
                        </a:cubicBezTo>
                        <a:lnTo>
                          <a:pt x="2228912" y="1203612"/>
                        </a:lnTo>
                        <a:cubicBezTo>
                          <a:pt x="2228912" y="1277472"/>
                          <a:pt x="2169037" y="1337347"/>
                          <a:pt x="2095177" y="1337347"/>
                        </a:cubicBezTo>
                        <a:lnTo>
                          <a:pt x="133735" y="1337347"/>
                        </a:lnTo>
                        <a:cubicBezTo>
                          <a:pt x="59875" y="1337347"/>
                          <a:pt x="0" y="1277472"/>
                          <a:pt x="0" y="1203612"/>
                        </a:cubicBezTo>
                        <a:lnTo>
                          <a:pt x="0" y="133735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none" lIns="90000" tIns="46800" rIns="90000" bIns="46800" anchor="ctr" anchorCtr="0">
                    <a:normAutofit/>
                  </a:bodyPr>
                  <a:lstStyle/>
                  <a:p>
                    <a:pPr lvl="0" algn="ctr" defTabSz="62230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r>
                      <a:rPr lang="en-US" altLang="zh-CN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Realized article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a14:m>
                    <a:endParaRPr lang="zh-CN" altLang="en-US" dirty="0">
                      <a:solidFill>
                        <a:srgbClr val="FFFF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0" name="î$ḻiḓê">
                    <a:extLst>
                      <a:ext uri="{FF2B5EF4-FFF2-40B4-BE49-F238E27FC236}">
                        <a16:creationId xmlns:a16="http://schemas.microsoft.com/office/drawing/2014/main" id="{5F03A4CC-CA48-4AE0-B6D5-C6422A30CC2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74935" y="1443759"/>
                    <a:ext cx="1581951" cy="523908"/>
                  </a:xfrm>
                  <a:custGeom>
                    <a:avLst/>
                    <a:gdLst>
                      <a:gd name="connsiteX0" fmla="*/ 0 w 2228912"/>
                      <a:gd name="connsiteY0" fmla="*/ 133735 h 1337347"/>
                      <a:gd name="connsiteX1" fmla="*/ 133735 w 2228912"/>
                      <a:gd name="connsiteY1" fmla="*/ 0 h 1337347"/>
                      <a:gd name="connsiteX2" fmla="*/ 2095177 w 2228912"/>
                      <a:gd name="connsiteY2" fmla="*/ 0 h 1337347"/>
                      <a:gd name="connsiteX3" fmla="*/ 2228912 w 2228912"/>
                      <a:gd name="connsiteY3" fmla="*/ 133735 h 1337347"/>
                      <a:gd name="connsiteX4" fmla="*/ 2228912 w 2228912"/>
                      <a:gd name="connsiteY4" fmla="*/ 1203612 h 1337347"/>
                      <a:gd name="connsiteX5" fmla="*/ 2095177 w 2228912"/>
                      <a:gd name="connsiteY5" fmla="*/ 1337347 h 1337347"/>
                      <a:gd name="connsiteX6" fmla="*/ 133735 w 2228912"/>
                      <a:gd name="connsiteY6" fmla="*/ 1337347 h 1337347"/>
                      <a:gd name="connsiteX7" fmla="*/ 0 w 2228912"/>
                      <a:gd name="connsiteY7" fmla="*/ 1203612 h 1337347"/>
                      <a:gd name="connsiteX8" fmla="*/ 0 w 2228912"/>
                      <a:gd name="connsiteY8" fmla="*/ 133735 h 13373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228912" h="1337347">
                        <a:moveTo>
                          <a:pt x="0" y="133735"/>
                        </a:moveTo>
                        <a:cubicBezTo>
                          <a:pt x="0" y="59875"/>
                          <a:pt x="59875" y="0"/>
                          <a:pt x="133735" y="0"/>
                        </a:cubicBezTo>
                        <a:lnTo>
                          <a:pt x="2095177" y="0"/>
                        </a:lnTo>
                        <a:cubicBezTo>
                          <a:pt x="2169037" y="0"/>
                          <a:pt x="2228912" y="59875"/>
                          <a:pt x="2228912" y="133735"/>
                        </a:cubicBezTo>
                        <a:lnTo>
                          <a:pt x="2228912" y="1203612"/>
                        </a:lnTo>
                        <a:cubicBezTo>
                          <a:pt x="2228912" y="1277472"/>
                          <a:pt x="2169037" y="1337347"/>
                          <a:pt x="2095177" y="1337347"/>
                        </a:cubicBezTo>
                        <a:lnTo>
                          <a:pt x="133735" y="1337347"/>
                        </a:lnTo>
                        <a:cubicBezTo>
                          <a:pt x="59875" y="1337347"/>
                          <a:pt x="0" y="1277472"/>
                          <a:pt x="0" y="1203612"/>
                        </a:cubicBezTo>
                        <a:lnTo>
                          <a:pt x="0" y="133735"/>
                        </a:lnTo>
                        <a:close/>
                      </a:path>
                    </a:pathLst>
                  </a:cu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ïSļïḓe">
                    <a:extLst>
                      <a:ext uri="{FF2B5EF4-FFF2-40B4-BE49-F238E27FC236}">
                        <a16:creationId xmlns:a16="http://schemas.microsoft.com/office/drawing/2014/main" id="{33D90B3F-0586-4545-A03B-C48C8B321A69}"/>
                      </a:ext>
                    </a:extLst>
                  </p:cNvPr>
                  <p:cNvSpPr/>
                  <p:nvPr/>
                </p:nvSpPr>
                <p:spPr>
                  <a:xfrm>
                    <a:off x="6219189" y="2266449"/>
                    <a:ext cx="2152385" cy="1123555"/>
                  </a:xfrm>
                  <a:custGeom>
                    <a:avLst/>
                    <a:gdLst>
                      <a:gd name="connsiteX0" fmla="*/ 0 w 2228912"/>
                      <a:gd name="connsiteY0" fmla="*/ 133735 h 1337347"/>
                      <a:gd name="connsiteX1" fmla="*/ 133735 w 2228912"/>
                      <a:gd name="connsiteY1" fmla="*/ 0 h 1337347"/>
                      <a:gd name="connsiteX2" fmla="*/ 2095177 w 2228912"/>
                      <a:gd name="connsiteY2" fmla="*/ 0 h 1337347"/>
                      <a:gd name="connsiteX3" fmla="*/ 2228912 w 2228912"/>
                      <a:gd name="connsiteY3" fmla="*/ 133735 h 1337347"/>
                      <a:gd name="connsiteX4" fmla="*/ 2228912 w 2228912"/>
                      <a:gd name="connsiteY4" fmla="*/ 1203612 h 1337347"/>
                      <a:gd name="connsiteX5" fmla="*/ 2095177 w 2228912"/>
                      <a:gd name="connsiteY5" fmla="*/ 1337347 h 1337347"/>
                      <a:gd name="connsiteX6" fmla="*/ 133735 w 2228912"/>
                      <a:gd name="connsiteY6" fmla="*/ 1337347 h 1337347"/>
                      <a:gd name="connsiteX7" fmla="*/ 0 w 2228912"/>
                      <a:gd name="connsiteY7" fmla="*/ 1203612 h 1337347"/>
                      <a:gd name="connsiteX8" fmla="*/ 0 w 2228912"/>
                      <a:gd name="connsiteY8" fmla="*/ 133735 h 13373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228912" h="1337347">
                        <a:moveTo>
                          <a:pt x="0" y="133735"/>
                        </a:moveTo>
                        <a:cubicBezTo>
                          <a:pt x="0" y="59875"/>
                          <a:pt x="59875" y="0"/>
                          <a:pt x="133735" y="0"/>
                        </a:cubicBezTo>
                        <a:lnTo>
                          <a:pt x="2095177" y="0"/>
                        </a:lnTo>
                        <a:cubicBezTo>
                          <a:pt x="2169037" y="0"/>
                          <a:pt x="2228912" y="59875"/>
                          <a:pt x="2228912" y="133735"/>
                        </a:cubicBezTo>
                        <a:lnTo>
                          <a:pt x="2228912" y="1203612"/>
                        </a:lnTo>
                        <a:cubicBezTo>
                          <a:pt x="2228912" y="1277472"/>
                          <a:pt x="2169037" y="1337347"/>
                          <a:pt x="2095177" y="1337347"/>
                        </a:cubicBezTo>
                        <a:lnTo>
                          <a:pt x="133735" y="1337347"/>
                        </a:lnTo>
                        <a:cubicBezTo>
                          <a:pt x="59875" y="1337347"/>
                          <a:pt x="0" y="1277472"/>
                          <a:pt x="0" y="1203612"/>
                        </a:cubicBezTo>
                        <a:lnTo>
                          <a:pt x="0" y="13373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rgbClr r="0" g="0" b="0"/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none" lIns="90000" tIns="46800" rIns="90000" bIns="46800" anchor="ctr" anchorCtr="0">
                    <a:normAutofit/>
                  </a:bodyPr>
                  <a:lstStyle/>
                  <a:p>
                    <a:pPr marL="0" marR="0" lvl="0" indent="0" algn="ctr" defTabSz="6223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微软雅黑"/>
                        <a:cs typeface="Times New Roman" panose="02020603050405020304" pitchFamily="18" charset="0"/>
                      </a:rPr>
                      <a:t>Distribution</a:t>
                    </a:r>
                  </a:p>
                  <a:p>
                    <a:pPr marL="0" marR="0" lvl="0" indent="0" algn="ctr" defTabSz="6223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altLang="zh-CN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ea typeface="微软雅黑"/>
                        <a:cs typeface="Times New Roman" panose="02020603050405020304" pitchFamily="18" charset="0"/>
                      </a:rPr>
                      <a:t>Text | Sentiment :</a:t>
                    </a:r>
                  </a:p>
                  <a:p>
                    <a:pPr marL="0" marR="0" lvl="0" indent="0" algn="ctr" defTabSz="6223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/>
                            </a:rPr>
                            <m:t>𝑃𝑟𝑜𝑏</m:t>
                          </m:r>
                          <m:d>
                            <m:dPr>
                              <m:ctrlPr>
                                <a:rPr kumimoji="0" lang="en-US" altLang="zh-CN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kumimoji="0" lang="en-US" altLang="zh-CN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0" lang="en-US" altLang="zh-CN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/>
                            </a:rPr>
                            <m:t>=</m:t>
                          </m:r>
                        </m:oMath>
                      </m:oMathPara>
                    </a14:m>
                    <a:endParaRPr kumimoji="0" lang="en-US" altLang="zh-CN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endParaRPr>
                  </a:p>
                  <a:p>
                    <a:pPr lvl="0" algn="ctr" defTabSz="62230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/>
                            </a:rPr>
                            <m:t>𝑀𝑁</m:t>
                          </m:r>
                          <m:d>
                            <m:dPr>
                              <m:ctrlPr>
                                <a:rPr kumimoji="0" lang="en-US" altLang="zh-CN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0" lang="en-US" altLang="zh-CN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+[1−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  <m:r>
                                    <a:rPr lang="en-US" altLang="zh-CN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1" name="ïSļïḓe">
                    <a:extLst>
                      <a:ext uri="{FF2B5EF4-FFF2-40B4-BE49-F238E27FC236}">
                        <a16:creationId xmlns:a16="http://schemas.microsoft.com/office/drawing/2014/main" id="{33D90B3F-0586-4545-A03B-C48C8B321A6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189" y="2266449"/>
                    <a:ext cx="2152385" cy="1123555"/>
                  </a:xfrm>
                  <a:custGeom>
                    <a:avLst/>
                    <a:gdLst>
                      <a:gd name="connsiteX0" fmla="*/ 0 w 2228912"/>
                      <a:gd name="connsiteY0" fmla="*/ 133735 h 1337347"/>
                      <a:gd name="connsiteX1" fmla="*/ 133735 w 2228912"/>
                      <a:gd name="connsiteY1" fmla="*/ 0 h 1337347"/>
                      <a:gd name="connsiteX2" fmla="*/ 2095177 w 2228912"/>
                      <a:gd name="connsiteY2" fmla="*/ 0 h 1337347"/>
                      <a:gd name="connsiteX3" fmla="*/ 2228912 w 2228912"/>
                      <a:gd name="connsiteY3" fmla="*/ 133735 h 1337347"/>
                      <a:gd name="connsiteX4" fmla="*/ 2228912 w 2228912"/>
                      <a:gd name="connsiteY4" fmla="*/ 1203612 h 1337347"/>
                      <a:gd name="connsiteX5" fmla="*/ 2095177 w 2228912"/>
                      <a:gd name="connsiteY5" fmla="*/ 1337347 h 1337347"/>
                      <a:gd name="connsiteX6" fmla="*/ 133735 w 2228912"/>
                      <a:gd name="connsiteY6" fmla="*/ 1337347 h 1337347"/>
                      <a:gd name="connsiteX7" fmla="*/ 0 w 2228912"/>
                      <a:gd name="connsiteY7" fmla="*/ 1203612 h 1337347"/>
                      <a:gd name="connsiteX8" fmla="*/ 0 w 2228912"/>
                      <a:gd name="connsiteY8" fmla="*/ 133735 h 13373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228912" h="1337347">
                        <a:moveTo>
                          <a:pt x="0" y="133735"/>
                        </a:moveTo>
                        <a:cubicBezTo>
                          <a:pt x="0" y="59875"/>
                          <a:pt x="59875" y="0"/>
                          <a:pt x="133735" y="0"/>
                        </a:cubicBezTo>
                        <a:lnTo>
                          <a:pt x="2095177" y="0"/>
                        </a:lnTo>
                        <a:cubicBezTo>
                          <a:pt x="2169037" y="0"/>
                          <a:pt x="2228912" y="59875"/>
                          <a:pt x="2228912" y="133735"/>
                        </a:cubicBezTo>
                        <a:lnTo>
                          <a:pt x="2228912" y="1203612"/>
                        </a:lnTo>
                        <a:cubicBezTo>
                          <a:pt x="2228912" y="1277472"/>
                          <a:pt x="2169037" y="1337347"/>
                          <a:pt x="2095177" y="1337347"/>
                        </a:cubicBezTo>
                        <a:lnTo>
                          <a:pt x="133735" y="1337347"/>
                        </a:lnTo>
                        <a:cubicBezTo>
                          <a:pt x="59875" y="1337347"/>
                          <a:pt x="0" y="1277472"/>
                          <a:pt x="0" y="1203612"/>
                        </a:cubicBezTo>
                        <a:lnTo>
                          <a:pt x="0" y="133735"/>
                        </a:lnTo>
                        <a:close/>
                      </a:path>
                    </a:pathLst>
                  </a:cu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ïSļïḓe">
                    <a:extLst>
                      <a:ext uri="{FF2B5EF4-FFF2-40B4-BE49-F238E27FC236}">
                        <a16:creationId xmlns:a16="http://schemas.microsoft.com/office/drawing/2014/main" id="{2C3977D6-6CAB-4D98-8520-114B40ADD5F2}"/>
                      </a:ext>
                    </a:extLst>
                  </p:cNvPr>
                  <p:cNvSpPr/>
                  <p:nvPr/>
                </p:nvSpPr>
                <p:spPr>
                  <a:xfrm>
                    <a:off x="4123195" y="2969617"/>
                    <a:ext cx="1562400" cy="835200"/>
                  </a:xfrm>
                  <a:custGeom>
                    <a:avLst/>
                    <a:gdLst>
                      <a:gd name="connsiteX0" fmla="*/ 0 w 2228912"/>
                      <a:gd name="connsiteY0" fmla="*/ 133735 h 1337347"/>
                      <a:gd name="connsiteX1" fmla="*/ 133735 w 2228912"/>
                      <a:gd name="connsiteY1" fmla="*/ 0 h 1337347"/>
                      <a:gd name="connsiteX2" fmla="*/ 2095177 w 2228912"/>
                      <a:gd name="connsiteY2" fmla="*/ 0 h 1337347"/>
                      <a:gd name="connsiteX3" fmla="*/ 2228912 w 2228912"/>
                      <a:gd name="connsiteY3" fmla="*/ 133735 h 1337347"/>
                      <a:gd name="connsiteX4" fmla="*/ 2228912 w 2228912"/>
                      <a:gd name="connsiteY4" fmla="*/ 1203612 h 1337347"/>
                      <a:gd name="connsiteX5" fmla="*/ 2095177 w 2228912"/>
                      <a:gd name="connsiteY5" fmla="*/ 1337347 h 1337347"/>
                      <a:gd name="connsiteX6" fmla="*/ 133735 w 2228912"/>
                      <a:gd name="connsiteY6" fmla="*/ 1337347 h 1337347"/>
                      <a:gd name="connsiteX7" fmla="*/ 0 w 2228912"/>
                      <a:gd name="connsiteY7" fmla="*/ 1203612 h 1337347"/>
                      <a:gd name="connsiteX8" fmla="*/ 0 w 2228912"/>
                      <a:gd name="connsiteY8" fmla="*/ 133735 h 13373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228912" h="1337347">
                        <a:moveTo>
                          <a:pt x="0" y="133735"/>
                        </a:moveTo>
                        <a:cubicBezTo>
                          <a:pt x="0" y="59875"/>
                          <a:pt x="59875" y="0"/>
                          <a:pt x="133735" y="0"/>
                        </a:cubicBezTo>
                        <a:lnTo>
                          <a:pt x="2095177" y="0"/>
                        </a:lnTo>
                        <a:cubicBezTo>
                          <a:pt x="2169037" y="0"/>
                          <a:pt x="2228912" y="59875"/>
                          <a:pt x="2228912" y="133735"/>
                        </a:cubicBezTo>
                        <a:lnTo>
                          <a:pt x="2228912" y="1203612"/>
                        </a:lnTo>
                        <a:cubicBezTo>
                          <a:pt x="2228912" y="1277472"/>
                          <a:pt x="2169037" y="1337347"/>
                          <a:pt x="2095177" y="1337347"/>
                        </a:cubicBezTo>
                        <a:lnTo>
                          <a:pt x="133735" y="1337347"/>
                        </a:lnTo>
                        <a:cubicBezTo>
                          <a:pt x="59875" y="1337347"/>
                          <a:pt x="0" y="1277472"/>
                          <a:pt x="0" y="1203612"/>
                        </a:cubicBezTo>
                        <a:lnTo>
                          <a:pt x="0" y="133735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rgbClr r="0" g="0" b="0"/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none" lIns="90000" tIns="46800" rIns="90000" bIns="46800" anchor="ctr" anchorCtr="0">
                    <a:normAutofit/>
                  </a:bodyPr>
                  <a:lstStyle/>
                  <a:p>
                    <a:pPr lvl="0" algn="ctr" defTabSz="622300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zh-CN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Purely Positive </a:t>
                    </a:r>
                  </a:p>
                  <a:p>
                    <a:pPr lvl="0" algn="ctr" defTabSz="622300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zh-CN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Article Word </a:t>
                    </a:r>
                  </a:p>
                  <a:p>
                    <a:pPr lvl="0" algn="ctr" defTabSz="622300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zh-CN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Distribution: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oMath>
                    </a14:m>
                    <a:r>
                      <a:rPr lang="en-US" altLang="zh-CN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endParaRPr kumimoji="0" lang="zh-CN" altLang="en-US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2" name="ïSļïḓe">
                    <a:extLst>
                      <a:ext uri="{FF2B5EF4-FFF2-40B4-BE49-F238E27FC236}">
                        <a16:creationId xmlns:a16="http://schemas.microsoft.com/office/drawing/2014/main" id="{2C3977D6-6CAB-4D98-8520-114B40ADD5F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23195" y="2969617"/>
                    <a:ext cx="1562400" cy="835200"/>
                  </a:xfrm>
                  <a:custGeom>
                    <a:avLst/>
                    <a:gdLst>
                      <a:gd name="connsiteX0" fmla="*/ 0 w 2228912"/>
                      <a:gd name="connsiteY0" fmla="*/ 133735 h 1337347"/>
                      <a:gd name="connsiteX1" fmla="*/ 133735 w 2228912"/>
                      <a:gd name="connsiteY1" fmla="*/ 0 h 1337347"/>
                      <a:gd name="connsiteX2" fmla="*/ 2095177 w 2228912"/>
                      <a:gd name="connsiteY2" fmla="*/ 0 h 1337347"/>
                      <a:gd name="connsiteX3" fmla="*/ 2228912 w 2228912"/>
                      <a:gd name="connsiteY3" fmla="*/ 133735 h 1337347"/>
                      <a:gd name="connsiteX4" fmla="*/ 2228912 w 2228912"/>
                      <a:gd name="connsiteY4" fmla="*/ 1203612 h 1337347"/>
                      <a:gd name="connsiteX5" fmla="*/ 2095177 w 2228912"/>
                      <a:gd name="connsiteY5" fmla="*/ 1337347 h 1337347"/>
                      <a:gd name="connsiteX6" fmla="*/ 133735 w 2228912"/>
                      <a:gd name="connsiteY6" fmla="*/ 1337347 h 1337347"/>
                      <a:gd name="connsiteX7" fmla="*/ 0 w 2228912"/>
                      <a:gd name="connsiteY7" fmla="*/ 1203612 h 1337347"/>
                      <a:gd name="connsiteX8" fmla="*/ 0 w 2228912"/>
                      <a:gd name="connsiteY8" fmla="*/ 133735 h 13373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228912" h="1337347">
                        <a:moveTo>
                          <a:pt x="0" y="133735"/>
                        </a:moveTo>
                        <a:cubicBezTo>
                          <a:pt x="0" y="59875"/>
                          <a:pt x="59875" y="0"/>
                          <a:pt x="133735" y="0"/>
                        </a:cubicBezTo>
                        <a:lnTo>
                          <a:pt x="2095177" y="0"/>
                        </a:lnTo>
                        <a:cubicBezTo>
                          <a:pt x="2169037" y="0"/>
                          <a:pt x="2228912" y="59875"/>
                          <a:pt x="2228912" y="133735"/>
                        </a:cubicBezTo>
                        <a:lnTo>
                          <a:pt x="2228912" y="1203612"/>
                        </a:lnTo>
                        <a:cubicBezTo>
                          <a:pt x="2228912" y="1277472"/>
                          <a:pt x="2169037" y="1337347"/>
                          <a:pt x="2095177" y="1337347"/>
                        </a:cubicBezTo>
                        <a:lnTo>
                          <a:pt x="133735" y="1337347"/>
                        </a:lnTo>
                        <a:cubicBezTo>
                          <a:pt x="59875" y="1337347"/>
                          <a:pt x="0" y="1277472"/>
                          <a:pt x="0" y="1203612"/>
                        </a:cubicBezTo>
                        <a:lnTo>
                          <a:pt x="0" y="133735"/>
                        </a:lnTo>
                        <a:close/>
                      </a:path>
                    </a:pathLst>
                  </a:cu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ïSļïḓe">
                    <a:extLst>
                      <a:ext uri="{FF2B5EF4-FFF2-40B4-BE49-F238E27FC236}">
                        <a16:creationId xmlns:a16="http://schemas.microsoft.com/office/drawing/2014/main" id="{08E8ADE6-4F84-41D0-939C-1E839F4E56BC}"/>
                      </a:ext>
                    </a:extLst>
                  </p:cNvPr>
                  <p:cNvSpPr/>
                  <p:nvPr/>
                </p:nvSpPr>
                <p:spPr>
                  <a:xfrm>
                    <a:off x="4124574" y="1950348"/>
                    <a:ext cx="1561021" cy="836490"/>
                  </a:xfrm>
                  <a:custGeom>
                    <a:avLst/>
                    <a:gdLst>
                      <a:gd name="connsiteX0" fmla="*/ 0 w 2228912"/>
                      <a:gd name="connsiteY0" fmla="*/ 133735 h 1337347"/>
                      <a:gd name="connsiteX1" fmla="*/ 133735 w 2228912"/>
                      <a:gd name="connsiteY1" fmla="*/ 0 h 1337347"/>
                      <a:gd name="connsiteX2" fmla="*/ 2095177 w 2228912"/>
                      <a:gd name="connsiteY2" fmla="*/ 0 h 1337347"/>
                      <a:gd name="connsiteX3" fmla="*/ 2228912 w 2228912"/>
                      <a:gd name="connsiteY3" fmla="*/ 133735 h 1337347"/>
                      <a:gd name="connsiteX4" fmla="*/ 2228912 w 2228912"/>
                      <a:gd name="connsiteY4" fmla="*/ 1203612 h 1337347"/>
                      <a:gd name="connsiteX5" fmla="*/ 2095177 w 2228912"/>
                      <a:gd name="connsiteY5" fmla="*/ 1337347 h 1337347"/>
                      <a:gd name="connsiteX6" fmla="*/ 133735 w 2228912"/>
                      <a:gd name="connsiteY6" fmla="*/ 1337347 h 1337347"/>
                      <a:gd name="connsiteX7" fmla="*/ 0 w 2228912"/>
                      <a:gd name="connsiteY7" fmla="*/ 1203612 h 1337347"/>
                      <a:gd name="connsiteX8" fmla="*/ 0 w 2228912"/>
                      <a:gd name="connsiteY8" fmla="*/ 133735 h 13373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228912" h="1337347">
                        <a:moveTo>
                          <a:pt x="0" y="133735"/>
                        </a:moveTo>
                        <a:cubicBezTo>
                          <a:pt x="0" y="59875"/>
                          <a:pt x="59875" y="0"/>
                          <a:pt x="133735" y="0"/>
                        </a:cubicBezTo>
                        <a:lnTo>
                          <a:pt x="2095177" y="0"/>
                        </a:lnTo>
                        <a:cubicBezTo>
                          <a:pt x="2169037" y="0"/>
                          <a:pt x="2228912" y="59875"/>
                          <a:pt x="2228912" y="133735"/>
                        </a:cubicBezTo>
                        <a:lnTo>
                          <a:pt x="2228912" y="1203612"/>
                        </a:lnTo>
                        <a:cubicBezTo>
                          <a:pt x="2228912" y="1277472"/>
                          <a:pt x="2169037" y="1337347"/>
                          <a:pt x="2095177" y="1337347"/>
                        </a:cubicBezTo>
                        <a:lnTo>
                          <a:pt x="133735" y="1337347"/>
                        </a:lnTo>
                        <a:cubicBezTo>
                          <a:pt x="59875" y="1337347"/>
                          <a:pt x="0" y="1277472"/>
                          <a:pt x="0" y="1203612"/>
                        </a:cubicBezTo>
                        <a:lnTo>
                          <a:pt x="0" y="133735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rgbClr r="0" g="0" b="0"/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none" lIns="90000" tIns="46800" rIns="90000" bIns="46800" anchor="ctr" anchorCtr="0">
                    <a:normAutofit/>
                  </a:bodyPr>
                  <a:lstStyle/>
                  <a:p>
                    <a:pPr lvl="0" algn="ctr" defTabSz="622300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zh-CN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Purely Negative </a:t>
                    </a:r>
                  </a:p>
                  <a:p>
                    <a:pPr lvl="0" algn="ctr" defTabSz="622300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zh-CN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Article Word </a:t>
                    </a:r>
                  </a:p>
                  <a:p>
                    <a:pPr lvl="0" algn="ctr" defTabSz="622300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zh-CN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Distribution: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oMath>
                    </a14:m>
                    <a:r>
                      <a:rPr lang="en-US" altLang="zh-CN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endParaRPr kumimoji="0" lang="zh-CN" altLang="en-US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3" name="ïSļïḓe">
                    <a:extLst>
                      <a:ext uri="{FF2B5EF4-FFF2-40B4-BE49-F238E27FC236}">
                        <a16:creationId xmlns:a16="http://schemas.microsoft.com/office/drawing/2014/main" id="{08E8ADE6-4F84-41D0-939C-1E839F4E56B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24574" y="1950348"/>
                    <a:ext cx="1561021" cy="836490"/>
                  </a:xfrm>
                  <a:custGeom>
                    <a:avLst/>
                    <a:gdLst>
                      <a:gd name="connsiteX0" fmla="*/ 0 w 2228912"/>
                      <a:gd name="connsiteY0" fmla="*/ 133735 h 1337347"/>
                      <a:gd name="connsiteX1" fmla="*/ 133735 w 2228912"/>
                      <a:gd name="connsiteY1" fmla="*/ 0 h 1337347"/>
                      <a:gd name="connsiteX2" fmla="*/ 2095177 w 2228912"/>
                      <a:gd name="connsiteY2" fmla="*/ 0 h 1337347"/>
                      <a:gd name="connsiteX3" fmla="*/ 2228912 w 2228912"/>
                      <a:gd name="connsiteY3" fmla="*/ 133735 h 1337347"/>
                      <a:gd name="connsiteX4" fmla="*/ 2228912 w 2228912"/>
                      <a:gd name="connsiteY4" fmla="*/ 1203612 h 1337347"/>
                      <a:gd name="connsiteX5" fmla="*/ 2095177 w 2228912"/>
                      <a:gd name="connsiteY5" fmla="*/ 1337347 h 1337347"/>
                      <a:gd name="connsiteX6" fmla="*/ 133735 w 2228912"/>
                      <a:gd name="connsiteY6" fmla="*/ 1337347 h 1337347"/>
                      <a:gd name="connsiteX7" fmla="*/ 0 w 2228912"/>
                      <a:gd name="connsiteY7" fmla="*/ 1203612 h 1337347"/>
                      <a:gd name="connsiteX8" fmla="*/ 0 w 2228912"/>
                      <a:gd name="connsiteY8" fmla="*/ 133735 h 13373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228912" h="1337347">
                        <a:moveTo>
                          <a:pt x="0" y="133735"/>
                        </a:moveTo>
                        <a:cubicBezTo>
                          <a:pt x="0" y="59875"/>
                          <a:pt x="59875" y="0"/>
                          <a:pt x="133735" y="0"/>
                        </a:cubicBezTo>
                        <a:lnTo>
                          <a:pt x="2095177" y="0"/>
                        </a:lnTo>
                        <a:cubicBezTo>
                          <a:pt x="2169037" y="0"/>
                          <a:pt x="2228912" y="59875"/>
                          <a:pt x="2228912" y="133735"/>
                        </a:cubicBezTo>
                        <a:lnTo>
                          <a:pt x="2228912" y="1203612"/>
                        </a:lnTo>
                        <a:cubicBezTo>
                          <a:pt x="2228912" y="1277472"/>
                          <a:pt x="2169037" y="1337347"/>
                          <a:pt x="2095177" y="1337347"/>
                        </a:cubicBezTo>
                        <a:lnTo>
                          <a:pt x="133735" y="1337347"/>
                        </a:lnTo>
                        <a:cubicBezTo>
                          <a:pt x="59875" y="1337347"/>
                          <a:pt x="0" y="1277472"/>
                          <a:pt x="0" y="1203612"/>
                        </a:cubicBezTo>
                        <a:lnTo>
                          <a:pt x="0" y="133735"/>
                        </a:lnTo>
                        <a:close/>
                      </a:path>
                    </a:pathLst>
                  </a:cu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ïSļïḓe">
                    <a:extLst>
                      <a:ext uri="{FF2B5EF4-FFF2-40B4-BE49-F238E27FC236}">
                        <a16:creationId xmlns:a16="http://schemas.microsoft.com/office/drawing/2014/main" id="{D2CA9CE7-BC18-4414-8AB2-14A7322B1E8B}"/>
                      </a:ext>
                    </a:extLst>
                  </p:cNvPr>
                  <p:cNvSpPr/>
                  <p:nvPr/>
                </p:nvSpPr>
                <p:spPr>
                  <a:xfrm>
                    <a:off x="8851452" y="2279713"/>
                    <a:ext cx="2152386" cy="1123200"/>
                  </a:xfrm>
                  <a:custGeom>
                    <a:avLst/>
                    <a:gdLst>
                      <a:gd name="connsiteX0" fmla="*/ 0 w 2228912"/>
                      <a:gd name="connsiteY0" fmla="*/ 133735 h 1337347"/>
                      <a:gd name="connsiteX1" fmla="*/ 133735 w 2228912"/>
                      <a:gd name="connsiteY1" fmla="*/ 0 h 1337347"/>
                      <a:gd name="connsiteX2" fmla="*/ 2095177 w 2228912"/>
                      <a:gd name="connsiteY2" fmla="*/ 0 h 1337347"/>
                      <a:gd name="connsiteX3" fmla="*/ 2228912 w 2228912"/>
                      <a:gd name="connsiteY3" fmla="*/ 133735 h 1337347"/>
                      <a:gd name="connsiteX4" fmla="*/ 2228912 w 2228912"/>
                      <a:gd name="connsiteY4" fmla="*/ 1203612 h 1337347"/>
                      <a:gd name="connsiteX5" fmla="*/ 2095177 w 2228912"/>
                      <a:gd name="connsiteY5" fmla="*/ 1337347 h 1337347"/>
                      <a:gd name="connsiteX6" fmla="*/ 133735 w 2228912"/>
                      <a:gd name="connsiteY6" fmla="*/ 1337347 h 1337347"/>
                      <a:gd name="connsiteX7" fmla="*/ 0 w 2228912"/>
                      <a:gd name="connsiteY7" fmla="*/ 1203612 h 1337347"/>
                      <a:gd name="connsiteX8" fmla="*/ 0 w 2228912"/>
                      <a:gd name="connsiteY8" fmla="*/ 133735 h 13373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228912" h="1337347">
                        <a:moveTo>
                          <a:pt x="0" y="133735"/>
                        </a:moveTo>
                        <a:cubicBezTo>
                          <a:pt x="0" y="59875"/>
                          <a:pt x="59875" y="0"/>
                          <a:pt x="133735" y="0"/>
                        </a:cubicBezTo>
                        <a:lnTo>
                          <a:pt x="2095177" y="0"/>
                        </a:lnTo>
                        <a:cubicBezTo>
                          <a:pt x="2169037" y="0"/>
                          <a:pt x="2228912" y="59875"/>
                          <a:pt x="2228912" y="133735"/>
                        </a:cubicBezTo>
                        <a:lnTo>
                          <a:pt x="2228912" y="1203612"/>
                        </a:lnTo>
                        <a:cubicBezTo>
                          <a:pt x="2228912" y="1277472"/>
                          <a:pt x="2169037" y="1337347"/>
                          <a:pt x="2095177" y="1337347"/>
                        </a:cubicBezTo>
                        <a:lnTo>
                          <a:pt x="133735" y="1337347"/>
                        </a:lnTo>
                        <a:cubicBezTo>
                          <a:pt x="59875" y="1337347"/>
                          <a:pt x="0" y="1277472"/>
                          <a:pt x="0" y="1203612"/>
                        </a:cubicBezTo>
                        <a:lnTo>
                          <a:pt x="0" y="13373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rgbClr r="0" g="0" b="0"/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none" lIns="90000" tIns="46800" rIns="90000" bIns="46800" anchor="ctr" anchorCtr="0">
                    <a:noAutofit/>
                  </a:bodyPr>
                  <a:lstStyle/>
                  <a:p>
                    <a:pPr marL="0" marR="0" lvl="0" indent="0" algn="ctr" defTabSz="6223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微软雅黑"/>
                        <a:cs typeface="Times New Roman" panose="02020603050405020304" pitchFamily="18" charset="0"/>
                      </a:rPr>
                      <a:t>Distribution</a:t>
                    </a:r>
                  </a:p>
                  <a:p>
                    <a:pPr marL="0" marR="0" lvl="0" indent="0" algn="ctr" defTabSz="6223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altLang="zh-CN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ea typeface="微软雅黑"/>
                        <a:cs typeface="Times New Roman" panose="02020603050405020304" pitchFamily="18" charset="0"/>
                      </a:rPr>
                      <a:t>Return | Sentiment :</a:t>
                    </a:r>
                  </a:p>
                  <a:p>
                    <a:pPr marL="0" marR="0" lvl="0" indent="0" algn="ctr" defTabSz="6223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/>
                            </a:rPr>
                            <m:t>𝑃𝑟𝑜𝑏</m:t>
                          </m:r>
                          <m:d>
                            <m:dPr>
                              <m:ctrlPr>
                                <a:rPr kumimoji="0" lang="en-US" altLang="zh-CN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altLang="zh-CN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US" altLang="zh-CN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/>
                                </a:rPr>
                                <m:t>&gt;0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0" lang="en-US" altLang="zh-CN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kumimoji="0" lang="zh-CN" altLang="en-US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4" name="ïSļïḓe">
                    <a:extLst>
                      <a:ext uri="{FF2B5EF4-FFF2-40B4-BE49-F238E27FC236}">
                        <a16:creationId xmlns:a16="http://schemas.microsoft.com/office/drawing/2014/main" id="{D2CA9CE7-BC18-4414-8AB2-14A7322B1E8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51452" y="2279713"/>
                    <a:ext cx="2152386" cy="1123200"/>
                  </a:xfrm>
                  <a:custGeom>
                    <a:avLst/>
                    <a:gdLst>
                      <a:gd name="connsiteX0" fmla="*/ 0 w 2228912"/>
                      <a:gd name="connsiteY0" fmla="*/ 133735 h 1337347"/>
                      <a:gd name="connsiteX1" fmla="*/ 133735 w 2228912"/>
                      <a:gd name="connsiteY1" fmla="*/ 0 h 1337347"/>
                      <a:gd name="connsiteX2" fmla="*/ 2095177 w 2228912"/>
                      <a:gd name="connsiteY2" fmla="*/ 0 h 1337347"/>
                      <a:gd name="connsiteX3" fmla="*/ 2228912 w 2228912"/>
                      <a:gd name="connsiteY3" fmla="*/ 133735 h 1337347"/>
                      <a:gd name="connsiteX4" fmla="*/ 2228912 w 2228912"/>
                      <a:gd name="connsiteY4" fmla="*/ 1203612 h 1337347"/>
                      <a:gd name="connsiteX5" fmla="*/ 2095177 w 2228912"/>
                      <a:gd name="connsiteY5" fmla="*/ 1337347 h 1337347"/>
                      <a:gd name="connsiteX6" fmla="*/ 133735 w 2228912"/>
                      <a:gd name="connsiteY6" fmla="*/ 1337347 h 1337347"/>
                      <a:gd name="connsiteX7" fmla="*/ 0 w 2228912"/>
                      <a:gd name="connsiteY7" fmla="*/ 1203612 h 1337347"/>
                      <a:gd name="connsiteX8" fmla="*/ 0 w 2228912"/>
                      <a:gd name="connsiteY8" fmla="*/ 133735 h 13373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228912" h="1337347">
                        <a:moveTo>
                          <a:pt x="0" y="133735"/>
                        </a:moveTo>
                        <a:cubicBezTo>
                          <a:pt x="0" y="59875"/>
                          <a:pt x="59875" y="0"/>
                          <a:pt x="133735" y="0"/>
                        </a:cubicBezTo>
                        <a:lnTo>
                          <a:pt x="2095177" y="0"/>
                        </a:lnTo>
                        <a:cubicBezTo>
                          <a:pt x="2169037" y="0"/>
                          <a:pt x="2228912" y="59875"/>
                          <a:pt x="2228912" y="133735"/>
                        </a:cubicBezTo>
                        <a:lnTo>
                          <a:pt x="2228912" y="1203612"/>
                        </a:lnTo>
                        <a:cubicBezTo>
                          <a:pt x="2228912" y="1277472"/>
                          <a:pt x="2169037" y="1337347"/>
                          <a:pt x="2095177" y="1337347"/>
                        </a:cubicBezTo>
                        <a:lnTo>
                          <a:pt x="133735" y="1337347"/>
                        </a:lnTo>
                        <a:cubicBezTo>
                          <a:pt x="59875" y="1337347"/>
                          <a:pt x="0" y="1277472"/>
                          <a:pt x="0" y="1203612"/>
                        </a:cubicBezTo>
                        <a:lnTo>
                          <a:pt x="0" y="133735"/>
                        </a:lnTo>
                        <a:close/>
                      </a:path>
                    </a:pathLst>
                  </a:cu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777042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0C1184-3D0C-4EE3-AA04-B9B90D32C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 Setup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8F2D0A-738B-41B9-B707-035FAA3C1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ïsḻîḋe">
                <a:extLst>
                  <a:ext uri="{FF2B5EF4-FFF2-40B4-BE49-F238E27FC236}">
                    <a16:creationId xmlns:a16="http://schemas.microsoft.com/office/drawing/2014/main" id="{7057E3FC-9D41-4716-8D1A-E03B8F279E2A}"/>
                  </a:ext>
                </a:extLst>
              </p:cNvPr>
              <p:cNvSpPr/>
              <p:nvPr/>
            </p:nvSpPr>
            <p:spPr>
              <a:xfrm>
                <a:off x="1516053" y="1905725"/>
                <a:ext cx="3635639" cy="101030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a16="http://schemas.microsoft.com/office/drawing/2014/main" xmlns:p14="http://schemas.microsoft.com/office/powerpoint/2010/main" xmlns:dgm="http://schemas.openxmlformats.org/drawingml/2006/diagram" xmlns:ma14="http://schemas.microsoft.com/office/mac/drawingml/2011/main" xmlns:lc="http://schemas.openxmlformats.org/drawingml/2006/lockedCanvas" xmlns="" val="1"/>
                </a:ext>
              </a:extLst>
            </p:spPr>
            <p:txBody>
              <a:bodyPr wrap="square" lIns="90000" tIns="46800" rIns="90000" bIns="46800">
                <a:noAutofit/>
              </a:bodyPr>
              <a:lstStyle/>
              <a:p>
                <a:pPr algn="just"/>
                <a:r>
                  <a:rPr lang="en-US" altLang="zh-CN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word count vector in article </a:t>
                </a:r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1500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,[</m:t>
                        </m:r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altLang="zh-CN" sz="15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,[</m:t>
                        </m:r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</m:sSub>
                  </m:oMath>
                </a14:m>
                <a:r>
                  <a:rPr lang="en-US" altLang="zh-CN" sz="1500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the corresponding </a:t>
                </a:r>
                <a:r>
                  <a:rPr lang="en-US" altLang="zh-CN" sz="15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subvectors</a:t>
                </a:r>
                <a:r>
                  <a:rPr lang="en-US" altLang="zh-CN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contain counts of sentiment-charged and sentiment-neutral words, respectively.</a:t>
                </a:r>
              </a:p>
            </p:txBody>
          </p:sp>
        </mc:Choice>
        <mc:Fallback xmlns="">
          <p:sp>
            <p:nvSpPr>
              <p:cNvPr id="12" name="ïsḻîḋe">
                <a:extLst>
                  <a:ext uri="{FF2B5EF4-FFF2-40B4-BE49-F238E27FC236}">
                    <a16:creationId xmlns:a16="http://schemas.microsoft.com/office/drawing/2014/main" id="{7057E3FC-9D41-4716-8D1A-E03B8F279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053" y="1905725"/>
                <a:ext cx="3635639" cy="1010306"/>
              </a:xfrm>
              <a:prstGeom prst="rect">
                <a:avLst/>
              </a:prstGeom>
              <a:blipFill>
                <a:blip r:embed="rId4"/>
                <a:stretch>
                  <a:fillRect l="-839" t="-1212" r="-671" b="-848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lc="http://schemas.openxmlformats.org/drawingml/2006/lockedCanvas" xmlns:ma14="http://schemas.microsoft.com/office/mac/drawingml/2011/main" xmlns:dgm="http://schemas.openxmlformats.org/drawingml/2006/diagram" xmlns:p14="http://schemas.microsoft.com/office/powerpoint/2010/main" xmlns:a16="http://schemas.microsoft.com/office/drawing/2014/main" val="1"/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íšļïḋé">
                <a:extLst>
                  <a:ext uri="{FF2B5EF4-FFF2-40B4-BE49-F238E27FC236}">
                    <a16:creationId xmlns:a16="http://schemas.microsoft.com/office/drawing/2014/main" id="{9EA646FC-7C99-490A-ABFA-5E585000EC83}"/>
                  </a:ext>
                </a:extLst>
              </p:cNvPr>
              <p:cNvSpPr/>
              <p:nvPr/>
            </p:nvSpPr>
            <p:spPr>
              <a:xfrm>
                <a:off x="1516054" y="3487738"/>
                <a:ext cx="3635639" cy="58134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a16="http://schemas.microsoft.com/office/drawing/2014/main" xmlns:p14="http://schemas.microsoft.com/office/powerpoint/2010/main" xmlns:dgm="http://schemas.openxmlformats.org/drawingml/2006/diagram" xmlns:ma14="http://schemas.microsoft.com/office/mac/drawingml/2011/main" xmlns:lc="http://schemas.openxmlformats.org/drawingml/2006/lockedCanvas" xmlns="" val="1"/>
                </a:ext>
              </a:extLst>
            </p:spPr>
            <p:txBody>
              <a:bodyPr wrap="square" lIns="90000" tIns="46800" rIns="90000" bIns="46800">
                <a:noAutofit/>
              </a:bodyPr>
              <a:lstStyle/>
              <a:p>
                <a:pPr algn="just"/>
                <a:r>
                  <a:rPr lang="en-US" altLang="zh-CN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stock return on the next day after publication of article </a:t>
                </a:r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endParaRPr lang="en-US" altLang="zh-CN" sz="15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íšļïḋé">
                <a:extLst>
                  <a:ext uri="{FF2B5EF4-FFF2-40B4-BE49-F238E27FC236}">
                    <a16:creationId xmlns:a16="http://schemas.microsoft.com/office/drawing/2014/main" id="{9EA646FC-7C99-490A-ABFA-5E585000EC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054" y="3487738"/>
                <a:ext cx="3635639" cy="581342"/>
              </a:xfrm>
              <a:prstGeom prst="rect">
                <a:avLst/>
              </a:prstGeom>
              <a:blipFill>
                <a:blip r:embed="rId5"/>
                <a:stretch>
                  <a:fillRect l="-839" t="-2083" r="-671" b="-625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lc="http://schemas.openxmlformats.org/drawingml/2006/lockedCanvas" xmlns:ma14="http://schemas.microsoft.com/office/mac/drawingml/2011/main" xmlns:dgm="http://schemas.openxmlformats.org/drawingml/2006/diagram" xmlns:p14="http://schemas.microsoft.com/office/powerpoint/2010/main" xmlns:a16="http://schemas.microsoft.com/office/drawing/2014/main" val="1"/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îs1îḑè">
                <a:extLst>
                  <a:ext uri="{FF2B5EF4-FFF2-40B4-BE49-F238E27FC236}">
                    <a16:creationId xmlns:a16="http://schemas.microsoft.com/office/drawing/2014/main" id="{384FB82C-558F-44E5-9900-8EE67CF20886}"/>
                  </a:ext>
                </a:extLst>
              </p:cNvPr>
              <p:cNvSpPr/>
              <p:nvPr/>
            </p:nvSpPr>
            <p:spPr>
              <a:xfrm>
                <a:off x="1547469" y="4224555"/>
                <a:ext cx="3640689" cy="49226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a16="http://schemas.microsoft.com/office/drawing/2014/main" xmlns:p14="http://schemas.microsoft.com/office/powerpoint/2010/main" xmlns:dgm="http://schemas.openxmlformats.org/drawingml/2006/diagram" xmlns:ma14="http://schemas.microsoft.com/office/mac/drawingml/2011/main" xmlns:lc="http://schemas.openxmlformats.org/drawingml/2006/lockedCanvas" xmlns="" val="1"/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/>
              <a:p>
                <a:pPr lvl="0">
                  <a:defRPr sz="18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mc:Choice>
        <mc:Fallback xmlns="">
          <p:sp>
            <p:nvSpPr>
              <p:cNvPr id="15" name="îs1îḑè">
                <a:extLst>
                  <a:ext uri="{FF2B5EF4-FFF2-40B4-BE49-F238E27FC236}">
                    <a16:creationId xmlns:a16="http://schemas.microsoft.com/office/drawing/2014/main" id="{384FB82C-558F-44E5-9900-8EE67CF208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69" y="4224555"/>
                <a:ext cx="3640689" cy="4922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lc="http://schemas.openxmlformats.org/drawingml/2006/lockedCanvas" xmlns:ma14="http://schemas.microsoft.com/office/mac/drawingml/2011/main" xmlns:dgm="http://schemas.openxmlformats.org/drawingml/2006/diagram" xmlns:p14="http://schemas.microsoft.com/office/powerpoint/2010/main" xmlns:a16="http://schemas.microsoft.com/office/drawing/2014/main" val="1"/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îṥlïďê">
                <a:extLst>
                  <a:ext uri="{FF2B5EF4-FFF2-40B4-BE49-F238E27FC236}">
                    <a16:creationId xmlns:a16="http://schemas.microsoft.com/office/drawing/2014/main" id="{A020F00D-856A-4138-A274-46CD5DEBF656}"/>
                  </a:ext>
                </a:extLst>
              </p:cNvPr>
              <p:cNvSpPr/>
              <p:nvPr/>
            </p:nvSpPr>
            <p:spPr>
              <a:xfrm>
                <a:off x="1534231" y="4696006"/>
                <a:ext cx="3635639" cy="70470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a16="http://schemas.microsoft.com/office/drawing/2014/main" xmlns:p14="http://schemas.microsoft.com/office/powerpoint/2010/main" xmlns:dgm="http://schemas.openxmlformats.org/drawingml/2006/diagram" xmlns:ma14="http://schemas.microsoft.com/office/mac/drawingml/2011/main" xmlns:lc="http://schemas.openxmlformats.org/drawingml/2006/lockedCanvas" xmlns="" val="1"/>
                </a:ext>
              </a:extLst>
            </p:spPr>
            <p:txBody>
              <a:bodyPr wrap="square" lIns="90000" tIns="46800" rIns="90000" bIns="46800">
                <a:noAutofit/>
              </a:bodyPr>
              <a:lstStyle/>
              <a:p>
                <a:pPr algn="just"/>
                <a:r>
                  <a:rPr lang="en-US" altLang="zh-CN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sentiment score for article </a:t>
                </a:r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1500" dirty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altLang="zh-CN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means sentiment maximally positive,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altLang="zh-CN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means sentiment maximally negative</a:t>
                </a:r>
              </a:p>
            </p:txBody>
          </p:sp>
        </mc:Choice>
        <mc:Fallback xmlns="">
          <p:sp>
            <p:nvSpPr>
              <p:cNvPr id="16" name="îṥlïďê">
                <a:extLst>
                  <a:ext uri="{FF2B5EF4-FFF2-40B4-BE49-F238E27FC236}">
                    <a16:creationId xmlns:a16="http://schemas.microsoft.com/office/drawing/2014/main" id="{A020F00D-856A-4138-A274-46CD5DEBF6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231" y="4696006"/>
                <a:ext cx="3635639" cy="704708"/>
              </a:xfrm>
              <a:prstGeom prst="rect">
                <a:avLst/>
              </a:prstGeom>
              <a:blipFill>
                <a:blip r:embed="rId7"/>
                <a:stretch>
                  <a:fillRect l="-839" t="-1724" b="-1982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lc="http://schemas.openxmlformats.org/drawingml/2006/lockedCanvas" xmlns:ma14="http://schemas.microsoft.com/office/mac/drawingml/2011/main" xmlns:dgm="http://schemas.openxmlformats.org/drawingml/2006/diagram" xmlns:p14="http://schemas.microsoft.com/office/powerpoint/2010/main" xmlns:a16="http://schemas.microsoft.com/office/drawing/2014/main" val="1"/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ïšḷîḑè">
            <a:extLst>
              <a:ext uri="{FF2B5EF4-FFF2-40B4-BE49-F238E27FC236}">
                <a16:creationId xmlns:a16="http://schemas.microsoft.com/office/drawing/2014/main" id="{C08F5ACA-EBC8-4320-BAE9-7481BFE5E2E7}"/>
              </a:ext>
            </a:extLst>
          </p:cNvPr>
          <p:cNvSpPr/>
          <p:nvPr/>
        </p:nvSpPr>
        <p:spPr>
          <a:xfrm>
            <a:off x="962022" y="1693318"/>
            <a:ext cx="360000" cy="360000"/>
          </a:xfrm>
          <a:prstGeom prst="roundRect">
            <a:avLst>
              <a:gd name="adj" fmla="val 15000"/>
            </a:avLst>
          </a:pr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0" name="iṥḷiďê">
            <a:extLst>
              <a:ext uri="{FF2B5EF4-FFF2-40B4-BE49-F238E27FC236}">
                <a16:creationId xmlns:a16="http://schemas.microsoft.com/office/drawing/2014/main" id="{8DB20FAA-40FA-431D-A9E5-FDB7EE573431}"/>
              </a:ext>
            </a:extLst>
          </p:cNvPr>
          <p:cNvSpPr/>
          <p:nvPr/>
        </p:nvSpPr>
        <p:spPr>
          <a:xfrm>
            <a:off x="970266" y="4517275"/>
            <a:ext cx="360000" cy="360000"/>
          </a:xfrm>
          <a:prstGeom prst="roundRect">
            <a:avLst>
              <a:gd name="adj" fmla="val 15000"/>
            </a:avLst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8" name="íSļïḍè">
            <a:extLst>
              <a:ext uri="{FF2B5EF4-FFF2-40B4-BE49-F238E27FC236}">
                <a16:creationId xmlns:a16="http://schemas.microsoft.com/office/drawing/2014/main" id="{11935FFC-00F8-4A1E-AEB9-701F92B39C93}"/>
              </a:ext>
            </a:extLst>
          </p:cNvPr>
          <p:cNvSpPr/>
          <p:nvPr/>
        </p:nvSpPr>
        <p:spPr>
          <a:xfrm>
            <a:off x="965931" y="3229911"/>
            <a:ext cx="360000" cy="360000"/>
          </a:xfrm>
          <a:prstGeom prst="roundRect">
            <a:avLst>
              <a:gd name="adj" fmla="val 15000"/>
            </a:avLst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íṣļïḍe">
                <a:extLst>
                  <a:ext uri="{FF2B5EF4-FFF2-40B4-BE49-F238E27FC236}">
                    <a16:creationId xmlns:a16="http://schemas.microsoft.com/office/drawing/2014/main" id="{A65BF35D-F83B-4926-8AA8-A5E1A4CF7847}"/>
                  </a:ext>
                </a:extLst>
              </p:cNvPr>
              <p:cNvSpPr/>
              <p:nvPr/>
            </p:nvSpPr>
            <p:spPr>
              <a:xfrm>
                <a:off x="6748696" y="2050709"/>
                <a:ext cx="3635639" cy="35278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a16="http://schemas.microsoft.com/office/drawing/2014/main" xmlns:p14="http://schemas.microsoft.com/office/powerpoint/2010/main" xmlns:dgm="http://schemas.openxmlformats.org/drawingml/2006/diagram" xmlns:ma14="http://schemas.microsoft.com/office/mac/drawingml/2011/main" xmlns:lc="http://schemas.openxmlformats.org/drawingml/2006/lockedCanvas" xmlns="" val="1"/>
                </a:ext>
              </a:extLst>
            </p:spPr>
            <p:txBody>
              <a:bodyPr wrap="none" lIns="90000" tIns="46800" rIns="90000" bIns="46800" anchor="ctr" anchorCtr="0">
                <a:normAutofit lnSpcReduction="10000"/>
              </a:bodyPr>
              <a:lstStyle/>
              <a:p>
                <a:pPr lvl="0">
                  <a:defRPr sz="18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/>
                          </a:rPr>
                        </m:ctrlPr>
                      </m:sSubPr>
                      <m:e>
                        <m:r>
                          <a:rPr kumimoji="0" lang="en-US" altLang="zh-CN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/>
                          </a:rPr>
                          <m:t>𝑶</m:t>
                        </m:r>
                      </m:e>
                      <m:sub>
                        <m:r>
                          <a:rPr kumimoji="0" lang="en-US" altLang="zh-CN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/>
                          </a:rPr>
                          <m:t>+</m:t>
                        </m:r>
                      </m:sub>
                    </m:sSub>
                    <m:r>
                      <a:rPr kumimoji="0" lang="en-US" altLang="zh-CN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/>
                      </a:rPr>
                      <m:t>    </m:t>
                    </m:r>
                  </m:oMath>
                </a14:m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endPara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17" name="íṣļïḍe">
                <a:extLst>
                  <a:ext uri="{FF2B5EF4-FFF2-40B4-BE49-F238E27FC236}">
                    <a16:creationId xmlns:a16="http://schemas.microsoft.com/office/drawing/2014/main" id="{A65BF35D-F83B-4926-8AA8-A5E1A4CF78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696" y="2050709"/>
                <a:ext cx="3635639" cy="3527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lc="http://schemas.openxmlformats.org/drawingml/2006/lockedCanvas" xmlns:ma14="http://schemas.microsoft.com/office/mac/drawingml/2011/main" xmlns:dgm="http://schemas.openxmlformats.org/drawingml/2006/diagram" xmlns:p14="http://schemas.microsoft.com/office/powerpoint/2010/main" xmlns:a16="http://schemas.microsoft.com/office/drawing/2014/main" val="1"/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ïšḷîďê">
            <a:extLst>
              <a:ext uri="{FF2B5EF4-FFF2-40B4-BE49-F238E27FC236}">
                <a16:creationId xmlns:a16="http://schemas.microsoft.com/office/drawing/2014/main" id="{93FAA72C-D808-432D-A06F-2A0867F60626}"/>
              </a:ext>
            </a:extLst>
          </p:cNvPr>
          <p:cNvSpPr/>
          <p:nvPr/>
        </p:nvSpPr>
        <p:spPr>
          <a:xfrm>
            <a:off x="6748697" y="2403495"/>
            <a:ext cx="4361262" cy="757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a16="http://schemas.microsoft.com/office/drawing/2014/main" xmlns:p14="http://schemas.microsoft.com/office/powerpoint/2010/main" xmlns:dgm="http://schemas.openxmlformats.org/drawingml/2006/diagram" xmlns:ma14="http://schemas.microsoft.com/office/mac/drawingml/2011/main" xmlns:lc="http://schemas.openxmlformats.org/drawingml/2006/lockedCanvas" xmlns="" val="1"/>
            </a:ext>
          </a:extLst>
        </p:spPr>
        <p:txBody>
          <a:bodyPr wrap="square" lIns="90000" tIns="46800" rIns="90000" bIns="46800">
            <a:norm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describes expected counts for words in a maximally positive/ negative sentiment article</a:t>
            </a:r>
          </a:p>
        </p:txBody>
      </p:sp>
      <p:sp>
        <p:nvSpPr>
          <p:cNvPr id="19" name="îsľîdè">
            <a:extLst>
              <a:ext uri="{FF2B5EF4-FFF2-40B4-BE49-F238E27FC236}">
                <a16:creationId xmlns:a16="http://schemas.microsoft.com/office/drawing/2014/main" id="{F6FD0424-5DE8-4C75-9083-6CAE6C5D88F5}"/>
              </a:ext>
            </a:extLst>
          </p:cNvPr>
          <p:cNvSpPr/>
          <p:nvPr/>
        </p:nvSpPr>
        <p:spPr>
          <a:xfrm>
            <a:off x="6748697" y="3944854"/>
            <a:ext cx="3635639" cy="352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a16="http://schemas.microsoft.com/office/drawing/2014/main" xmlns:p14="http://schemas.microsoft.com/office/powerpoint/2010/main" xmlns:dgm="http://schemas.openxmlformats.org/drawingml/2006/diagram" xmlns:ma14="http://schemas.microsoft.com/office/mac/drawingml/2011/main" xmlns:lc="http://schemas.openxmlformats.org/drawingml/2006/lockedCanvas" xmlns="" val="1"/>
            </a:ext>
          </a:extLst>
        </p:spPr>
        <p:txBody>
          <a:bodyPr wrap="none" lIns="90000" tIns="46800" rIns="90000" bIns="46800" anchor="ctr" anchorCtr="0">
            <a:normAutofit lnSpcReduction="10000"/>
          </a:bodyPr>
          <a:lstStyle/>
          <a:p>
            <a:pPr lvl="0">
              <a:defRPr sz="1800"/>
            </a:pP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Sign function: 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íśḻïḑê">
                <a:extLst>
                  <a:ext uri="{FF2B5EF4-FFF2-40B4-BE49-F238E27FC236}">
                    <a16:creationId xmlns:a16="http://schemas.microsoft.com/office/drawing/2014/main" id="{8D0D2BC5-4E12-4B0E-AC73-6437CC77D623}"/>
                  </a:ext>
                </a:extLst>
              </p:cNvPr>
              <p:cNvSpPr/>
              <p:nvPr/>
            </p:nvSpPr>
            <p:spPr>
              <a:xfrm>
                <a:off x="6748696" y="4314160"/>
                <a:ext cx="4361263" cy="131018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a16="http://schemas.microsoft.com/office/drawing/2014/main" xmlns:p14="http://schemas.microsoft.com/office/powerpoint/2010/main" xmlns:dgm="http://schemas.openxmlformats.org/drawingml/2006/diagram" xmlns:ma14="http://schemas.microsoft.com/office/mac/drawingml/2011/main" xmlns:lc="http://schemas.openxmlformats.org/drawingml/2006/lockedCanvas" xmlns="" val="1"/>
                </a:ext>
              </a:extLst>
            </p:spPr>
            <p:txBody>
              <a:bodyPr wrap="square" lIns="90000" tIns="46800" rIns="90000" bIns="46800">
                <a:noAutofit/>
              </a:bodyPr>
              <a:lstStyle/>
              <a:p>
                <a:pPr algn="just"/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5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sgn</m:t>
                        </m:r>
                      </m:fName>
                      <m:e>
                        <m:d>
                          <m:dPr>
                            <m:ctrlPr>
                              <a:rPr lang="en-US" altLang="zh-CN" sz="1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5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zh-CN" sz="1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15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  <m:r>
                                  <a:rPr lang="zh-CN" altLang="en-US" sz="15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，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5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if</m:t>
                                </m:r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zh-CN" sz="15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  <m:r>
                                  <a:rPr lang="zh-CN" altLang="en-US" sz="15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，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5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if</m:t>
                                </m:r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zh-CN" sz="15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≤</m:t>
                                </m:r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e>
                    </m:func>
                  </m:oMath>
                </a14:m>
                <a:r>
                  <a:rPr lang="en-US" altLang="zh-CN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ℙ</m:t>
                    </m:r>
                    <m:d>
                      <m:dPr>
                        <m:ctrlPr>
                          <a:rPr lang="en-US" altLang="zh-CN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1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5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sgn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15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5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1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e>
                        </m:func>
                      </m:e>
                    </m:d>
                    <m:r>
                      <a:rPr lang="en-US" altLang="zh-CN" sz="15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5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lang="en-US" altLang="zh-CN" sz="15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(∙)</m:t>
                    </m:r>
                  </m:oMath>
                </a14:m>
                <a:r>
                  <a:rPr lang="en-US" altLang="zh-CN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monotone increasing function</a:t>
                </a:r>
              </a:p>
            </p:txBody>
          </p:sp>
        </mc:Choice>
        <mc:Fallback xmlns="">
          <p:sp>
            <p:nvSpPr>
              <p:cNvPr id="20" name="íśḻïḑê">
                <a:extLst>
                  <a:ext uri="{FF2B5EF4-FFF2-40B4-BE49-F238E27FC236}">
                    <a16:creationId xmlns:a16="http://schemas.microsoft.com/office/drawing/2014/main" id="{8D0D2BC5-4E12-4B0E-AC73-6437CC77D6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696" y="4314160"/>
                <a:ext cx="4361263" cy="1310188"/>
              </a:xfrm>
              <a:prstGeom prst="rect">
                <a:avLst/>
              </a:prstGeom>
              <a:blipFill>
                <a:blip r:embed="rId9"/>
                <a:stretch>
                  <a:fillRect r="-69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lc="http://schemas.openxmlformats.org/drawingml/2006/lockedCanvas" xmlns:ma14="http://schemas.microsoft.com/office/mac/drawingml/2011/main" xmlns:dgm="http://schemas.openxmlformats.org/drawingml/2006/diagram" xmlns:p14="http://schemas.microsoft.com/office/powerpoint/2010/main" xmlns:a16="http://schemas.microsoft.com/office/drawing/2014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ïṥľíḑê">
            <a:extLst>
              <a:ext uri="{FF2B5EF4-FFF2-40B4-BE49-F238E27FC236}">
                <a16:creationId xmlns:a16="http://schemas.microsoft.com/office/drawing/2014/main" id="{8A47D626-68DD-40AF-A084-2B359DD0F96C}"/>
              </a:ext>
            </a:extLst>
          </p:cNvPr>
          <p:cNvSpPr/>
          <p:nvPr/>
        </p:nvSpPr>
        <p:spPr>
          <a:xfrm>
            <a:off x="6095205" y="3954160"/>
            <a:ext cx="360000" cy="360000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3" name="ïṥľíḑê">
            <a:extLst>
              <a:ext uri="{FF2B5EF4-FFF2-40B4-BE49-F238E27FC236}">
                <a16:creationId xmlns:a16="http://schemas.microsoft.com/office/drawing/2014/main" id="{15987629-49F1-4F43-8372-ADFE4713DB59}"/>
              </a:ext>
            </a:extLst>
          </p:cNvPr>
          <p:cNvSpPr/>
          <p:nvPr/>
        </p:nvSpPr>
        <p:spPr>
          <a:xfrm>
            <a:off x="6095205" y="2050878"/>
            <a:ext cx="360000" cy="360000"/>
          </a:xfrm>
          <a:prstGeom prst="roundRect">
            <a:avLst>
              <a:gd name="adj" fmla="val 15000"/>
            </a:avLst>
          </a:prstGeom>
          <a:solidFill>
            <a:srgbClr val="ADB5BF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îsľîdè">
                <a:extLst>
                  <a:ext uri="{FF2B5EF4-FFF2-40B4-BE49-F238E27FC236}">
                    <a16:creationId xmlns:a16="http://schemas.microsoft.com/office/drawing/2014/main" id="{4A0970F4-5823-4C4D-AC93-318F465431A8}"/>
                  </a:ext>
                </a:extLst>
              </p:cNvPr>
              <p:cNvSpPr/>
              <p:nvPr/>
            </p:nvSpPr>
            <p:spPr>
              <a:xfrm>
                <a:off x="1516053" y="3008376"/>
                <a:ext cx="3635639" cy="49226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a16="http://schemas.microsoft.com/office/drawing/2014/main" xmlns:p14="http://schemas.microsoft.com/office/powerpoint/2010/main" xmlns:dgm="http://schemas.openxmlformats.org/drawingml/2006/diagram" xmlns:ma14="http://schemas.microsoft.com/office/mac/drawingml/2011/main" xmlns:lc="http://schemas.openxmlformats.org/drawingml/2006/lockedCanvas" xmlns="" val="1"/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/>
              <a:p>
                <a:pPr lvl="0">
                  <a:defRPr sz="18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zh-CN" altLang="en-US" sz="1200" b="1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îsľîdè">
                <a:extLst>
                  <a:ext uri="{FF2B5EF4-FFF2-40B4-BE49-F238E27FC236}">
                    <a16:creationId xmlns:a16="http://schemas.microsoft.com/office/drawing/2014/main" id="{4A0970F4-5823-4C4D-AC93-318F465431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053" y="3008376"/>
                <a:ext cx="3635639" cy="4922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lc="http://schemas.openxmlformats.org/drawingml/2006/lockedCanvas" xmlns:ma14="http://schemas.microsoft.com/office/mac/drawingml/2011/main" xmlns:dgm="http://schemas.openxmlformats.org/drawingml/2006/diagram" xmlns:p14="http://schemas.microsoft.com/office/powerpoint/2010/main" xmlns:a16="http://schemas.microsoft.com/office/drawing/2014/main" val="1"/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îsľîdè">
                <a:extLst>
                  <a:ext uri="{FF2B5EF4-FFF2-40B4-BE49-F238E27FC236}">
                    <a16:creationId xmlns:a16="http://schemas.microsoft.com/office/drawing/2014/main" id="{3BC6898F-39AB-4794-A203-43EDB37E9C59}"/>
                  </a:ext>
                </a:extLst>
              </p:cNvPr>
              <p:cNvSpPr/>
              <p:nvPr/>
            </p:nvSpPr>
            <p:spPr>
              <a:xfrm>
                <a:off x="1534231" y="1508062"/>
                <a:ext cx="3648877" cy="44513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a16="http://schemas.microsoft.com/office/drawing/2014/main" xmlns:p14="http://schemas.microsoft.com/office/powerpoint/2010/main" xmlns:dgm="http://schemas.openxmlformats.org/drawingml/2006/diagram" xmlns:ma14="http://schemas.microsoft.com/office/mac/drawingml/2011/main" xmlns:lc="http://schemas.openxmlformats.org/drawingml/2006/lockedCanvas" xmlns="" val="1"/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/>
              <a:p>
                <a:pPr lvl="0">
                  <a:defRPr sz="18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zh-CN" altLang="en-US" b="1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îsľîdè">
                <a:extLst>
                  <a:ext uri="{FF2B5EF4-FFF2-40B4-BE49-F238E27FC236}">
                    <a16:creationId xmlns:a16="http://schemas.microsoft.com/office/drawing/2014/main" id="{3BC6898F-39AB-4794-A203-43EDB37E9C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231" y="1508062"/>
                <a:ext cx="3648877" cy="4451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lc="http://schemas.openxmlformats.org/drawingml/2006/lockedCanvas" xmlns:ma14="http://schemas.microsoft.com/office/mac/drawingml/2011/main" xmlns:dgm="http://schemas.openxmlformats.org/drawingml/2006/diagram" xmlns:p14="http://schemas.microsoft.com/office/powerpoint/2010/main" xmlns:a16="http://schemas.microsoft.com/office/drawing/2014/main" val="1"/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5619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705FE-F23C-42C8-A849-32BB31F38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Screening for Sentiment Words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D6D76E-BF40-4476-A64C-E1E8BFE90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8" name="ïSļïḓe">
            <a:extLst>
              <a:ext uri="{FF2B5EF4-FFF2-40B4-BE49-F238E27FC236}">
                <a16:creationId xmlns:a16="http://schemas.microsoft.com/office/drawing/2014/main" id="{9F5DAE2C-BFDB-4694-A2E8-6433A1875C68}"/>
              </a:ext>
            </a:extLst>
          </p:cNvPr>
          <p:cNvSpPr/>
          <p:nvPr/>
        </p:nvSpPr>
        <p:spPr>
          <a:xfrm>
            <a:off x="812593" y="2083006"/>
            <a:ext cx="2095200" cy="1083600"/>
          </a:xfrm>
          <a:custGeom>
            <a:avLst/>
            <a:gdLst>
              <a:gd name="connsiteX0" fmla="*/ 0 w 2228912"/>
              <a:gd name="connsiteY0" fmla="*/ 133735 h 1337347"/>
              <a:gd name="connsiteX1" fmla="*/ 133735 w 2228912"/>
              <a:gd name="connsiteY1" fmla="*/ 0 h 1337347"/>
              <a:gd name="connsiteX2" fmla="*/ 2095177 w 2228912"/>
              <a:gd name="connsiteY2" fmla="*/ 0 h 1337347"/>
              <a:gd name="connsiteX3" fmla="*/ 2228912 w 2228912"/>
              <a:gd name="connsiteY3" fmla="*/ 133735 h 1337347"/>
              <a:gd name="connsiteX4" fmla="*/ 2228912 w 2228912"/>
              <a:gd name="connsiteY4" fmla="*/ 1203612 h 1337347"/>
              <a:gd name="connsiteX5" fmla="*/ 2095177 w 2228912"/>
              <a:gd name="connsiteY5" fmla="*/ 1337347 h 1337347"/>
              <a:gd name="connsiteX6" fmla="*/ 133735 w 2228912"/>
              <a:gd name="connsiteY6" fmla="*/ 1337347 h 1337347"/>
              <a:gd name="connsiteX7" fmla="*/ 0 w 2228912"/>
              <a:gd name="connsiteY7" fmla="*/ 1203612 h 1337347"/>
              <a:gd name="connsiteX8" fmla="*/ 0 w 2228912"/>
              <a:gd name="connsiteY8" fmla="*/ 133735 h 133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28912" h="1337347">
                <a:moveTo>
                  <a:pt x="0" y="133735"/>
                </a:moveTo>
                <a:cubicBezTo>
                  <a:pt x="0" y="59875"/>
                  <a:pt x="59875" y="0"/>
                  <a:pt x="133735" y="0"/>
                </a:cubicBezTo>
                <a:lnTo>
                  <a:pt x="2095177" y="0"/>
                </a:lnTo>
                <a:cubicBezTo>
                  <a:pt x="2169037" y="0"/>
                  <a:pt x="2228912" y="59875"/>
                  <a:pt x="2228912" y="133735"/>
                </a:cubicBezTo>
                <a:lnTo>
                  <a:pt x="2228912" y="1203612"/>
                </a:lnTo>
                <a:cubicBezTo>
                  <a:pt x="2228912" y="1277472"/>
                  <a:pt x="2169037" y="1337347"/>
                  <a:pt x="2095177" y="1337347"/>
                </a:cubicBezTo>
                <a:lnTo>
                  <a:pt x="133735" y="1337347"/>
                </a:lnTo>
                <a:cubicBezTo>
                  <a:pt x="59875" y="1337347"/>
                  <a:pt x="0" y="1277472"/>
                  <a:pt x="0" y="1203612"/>
                </a:cubicBezTo>
                <a:lnTo>
                  <a:pt x="0" y="133735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none" lIns="90000" tIns="46800" rIns="90000" bIns="46800" anchor="ctr" anchorCtr="0">
            <a:norm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Isolate the subset 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sentiment-charged 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ïSļïḓe">
            <a:extLst>
              <a:ext uri="{FF2B5EF4-FFF2-40B4-BE49-F238E27FC236}">
                <a16:creationId xmlns:a16="http://schemas.microsoft.com/office/drawing/2014/main" id="{B005738B-CC1E-4AA2-94D7-19A823DD9226}"/>
              </a:ext>
            </a:extLst>
          </p:cNvPr>
          <p:cNvSpPr/>
          <p:nvPr/>
        </p:nvSpPr>
        <p:spPr>
          <a:xfrm>
            <a:off x="811547" y="3888893"/>
            <a:ext cx="2096246" cy="1083656"/>
          </a:xfrm>
          <a:custGeom>
            <a:avLst/>
            <a:gdLst>
              <a:gd name="connsiteX0" fmla="*/ 0 w 2228912"/>
              <a:gd name="connsiteY0" fmla="*/ 133735 h 1337347"/>
              <a:gd name="connsiteX1" fmla="*/ 133735 w 2228912"/>
              <a:gd name="connsiteY1" fmla="*/ 0 h 1337347"/>
              <a:gd name="connsiteX2" fmla="*/ 2095177 w 2228912"/>
              <a:gd name="connsiteY2" fmla="*/ 0 h 1337347"/>
              <a:gd name="connsiteX3" fmla="*/ 2228912 w 2228912"/>
              <a:gd name="connsiteY3" fmla="*/ 133735 h 1337347"/>
              <a:gd name="connsiteX4" fmla="*/ 2228912 w 2228912"/>
              <a:gd name="connsiteY4" fmla="*/ 1203612 h 1337347"/>
              <a:gd name="connsiteX5" fmla="*/ 2095177 w 2228912"/>
              <a:gd name="connsiteY5" fmla="*/ 1337347 h 1337347"/>
              <a:gd name="connsiteX6" fmla="*/ 133735 w 2228912"/>
              <a:gd name="connsiteY6" fmla="*/ 1337347 h 1337347"/>
              <a:gd name="connsiteX7" fmla="*/ 0 w 2228912"/>
              <a:gd name="connsiteY7" fmla="*/ 1203612 h 1337347"/>
              <a:gd name="connsiteX8" fmla="*/ 0 w 2228912"/>
              <a:gd name="connsiteY8" fmla="*/ 133735 h 133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28912" h="1337347">
                <a:moveTo>
                  <a:pt x="0" y="133735"/>
                </a:moveTo>
                <a:cubicBezTo>
                  <a:pt x="0" y="59875"/>
                  <a:pt x="59875" y="0"/>
                  <a:pt x="133735" y="0"/>
                </a:cubicBezTo>
                <a:lnTo>
                  <a:pt x="2095177" y="0"/>
                </a:lnTo>
                <a:cubicBezTo>
                  <a:pt x="2169037" y="0"/>
                  <a:pt x="2228912" y="59875"/>
                  <a:pt x="2228912" y="133735"/>
                </a:cubicBezTo>
                <a:lnTo>
                  <a:pt x="2228912" y="1203612"/>
                </a:lnTo>
                <a:cubicBezTo>
                  <a:pt x="2228912" y="1277472"/>
                  <a:pt x="2169037" y="1337347"/>
                  <a:pt x="2095177" y="1337347"/>
                </a:cubicBezTo>
                <a:lnTo>
                  <a:pt x="133735" y="1337347"/>
                </a:lnTo>
                <a:cubicBezTo>
                  <a:pt x="59875" y="1337347"/>
                  <a:pt x="0" y="1277472"/>
                  <a:pt x="0" y="1203612"/>
                </a:cubicBezTo>
                <a:lnTo>
                  <a:pt x="0" y="133735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none" lIns="90000" tIns="46800" rIns="90000" bIns="46800" anchor="ctr" anchorCtr="0">
            <a:norm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Estimate a topic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to this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subset alone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285ACCEF-3BC9-4F6F-BC42-A394AFADD17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3901282" y="1122747"/>
            <a:ext cx="7324102" cy="5105208"/>
            <a:chOff x="6179152" y="1349950"/>
            <a:chExt cx="3347820" cy="32416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iṥḷïḓe">
                  <a:extLst>
                    <a:ext uri="{FF2B5EF4-FFF2-40B4-BE49-F238E27FC236}">
                      <a16:creationId xmlns:a16="http://schemas.microsoft.com/office/drawing/2014/main" id="{DAE32F38-2D87-46D3-B4AD-1ABD2826ECAE}"/>
                    </a:ext>
                  </a:extLst>
                </p:cNvPr>
                <p:cNvSpPr/>
                <p:nvPr/>
              </p:nvSpPr>
              <p:spPr bwMode="auto">
                <a:xfrm>
                  <a:off x="6179152" y="1645633"/>
                  <a:ext cx="3347820" cy="6318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171450" indent="-171450">
                    <a:lnSpc>
                      <a:spcPct val="150000"/>
                    </a:lnSpc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articles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including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word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AND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having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sgn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articles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including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word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</m:oMath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3" name="iṥḷïḓe">
                  <a:extLst>
                    <a:ext uri="{FF2B5EF4-FFF2-40B4-BE49-F238E27FC236}">
                      <a16:creationId xmlns:a16="http://schemas.microsoft.com/office/drawing/2014/main" id="{DAE32F38-2D87-46D3-B4AD-1ABD2826EC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179152" y="1645633"/>
                  <a:ext cx="3347820" cy="631879"/>
                </a:xfrm>
                <a:prstGeom prst="rect">
                  <a:avLst/>
                </a:prstGeom>
                <a:blipFill>
                  <a:blip r:embed="rId3"/>
                  <a:stretch>
                    <a:fillRect l="-583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iSļíďê">
                  <a:extLst>
                    <a:ext uri="{FF2B5EF4-FFF2-40B4-BE49-F238E27FC236}">
                      <a16:creationId xmlns:a16="http://schemas.microsoft.com/office/drawing/2014/main" id="{9E6BFB1F-3B00-4367-9501-2B749AE9FDD5}"/>
                    </a:ext>
                  </a:extLst>
                </p:cNvPr>
                <p:cNvSpPr txBox="1"/>
                <p:nvPr/>
              </p:nvSpPr>
              <p:spPr bwMode="auto">
                <a:xfrm>
                  <a:off x="6179152" y="1349950"/>
                  <a:ext cx="3347820" cy="3345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 anchor="b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800" b="1" dirty="0"/>
                    <a:t>Calculate the frequency of word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e>
                        <m:sub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a14:m>
                  <a:endParaRPr lang="en-US" altLang="zh-CN" sz="1800" b="1" dirty="0"/>
                </a:p>
              </p:txBody>
            </p:sp>
          </mc:Choice>
          <mc:Fallback xmlns="">
            <p:sp>
              <p:nvSpPr>
                <p:cNvPr id="14" name="iSļíďê">
                  <a:extLst>
                    <a:ext uri="{FF2B5EF4-FFF2-40B4-BE49-F238E27FC236}">
                      <a16:creationId xmlns:a16="http://schemas.microsoft.com/office/drawing/2014/main" id="{9E6BFB1F-3B00-4367-9501-2B749AE9FD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179152" y="1349950"/>
                  <a:ext cx="3347820" cy="334505"/>
                </a:xfrm>
                <a:prstGeom prst="rect">
                  <a:avLst/>
                </a:prstGeom>
                <a:blipFill>
                  <a:blip r:embed="rId4"/>
                  <a:stretch>
                    <a:fillRect l="-749" b="-17241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ïṧļïḋê">
                  <a:extLst>
                    <a:ext uri="{FF2B5EF4-FFF2-40B4-BE49-F238E27FC236}">
                      <a16:creationId xmlns:a16="http://schemas.microsoft.com/office/drawing/2014/main" id="{3DFDFA38-7546-4EA1-91DA-D0A2FA5D9880}"/>
                    </a:ext>
                  </a:extLst>
                </p:cNvPr>
                <p:cNvSpPr/>
                <p:nvPr/>
              </p:nvSpPr>
              <p:spPr bwMode="auto">
                <a:xfrm>
                  <a:off x="6179152" y="2700680"/>
                  <a:ext cx="3347820" cy="9806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171450" indent="-171450">
                    <a:lnSpc>
                      <a:spcPct val="150000"/>
                    </a:lnSpc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Upper threshold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: define all words having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as positive sentiment terms </a:t>
                  </a:r>
                </a:p>
                <a:p>
                  <a:pPr marL="171450" indent="-171450">
                    <a:lnSpc>
                      <a:spcPct val="150000"/>
                    </a:lnSpc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Lower threshold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a14:m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: define all words having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a14:m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as negative sentiment terms</a:t>
                  </a:r>
                </a:p>
                <a:p>
                  <a:pPr marL="171450" indent="-171450">
                    <a:lnSpc>
                      <a:spcPct val="150000"/>
                    </a:lnSpc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𝜅</m:t>
                      </m:r>
                    </m:oMath>
                  </a14:m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: to count the articles including word </a:t>
                  </a:r>
                  <a14:m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a14:m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endParaRPr lang="en-US" altLang="zh-CN" sz="1600" dirty="0"/>
                </a:p>
                <a:p>
                  <a:pPr marL="171450" indent="-171450">
                    <a:lnSpc>
                      <a:spcPct val="150000"/>
                    </a:lnSpc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endParaRPr lang="en-US" altLang="zh-CN" sz="1100" dirty="0"/>
                </a:p>
                <a:p>
                  <a:pPr marL="171450" indent="-171450">
                    <a:lnSpc>
                      <a:spcPct val="150000"/>
                    </a:lnSpc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endParaRPr lang="zh-CN" altLang="en-US" sz="1100" dirty="0"/>
                </a:p>
              </p:txBody>
            </p:sp>
          </mc:Choice>
          <mc:Fallback xmlns="">
            <p:sp>
              <p:nvSpPr>
                <p:cNvPr id="15" name="ïṧļïḋê">
                  <a:extLst>
                    <a:ext uri="{FF2B5EF4-FFF2-40B4-BE49-F238E27FC236}">
                      <a16:creationId xmlns:a16="http://schemas.microsoft.com/office/drawing/2014/main" id="{3DFDFA38-7546-4EA1-91DA-D0A2FA5D98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179152" y="2700680"/>
                  <a:ext cx="3347820" cy="980630"/>
                </a:xfrm>
                <a:prstGeom prst="rect">
                  <a:avLst/>
                </a:prstGeom>
                <a:blipFill>
                  <a:blip r:embed="rId5"/>
                  <a:stretch>
                    <a:fillRect l="-333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íṥḷîďê">
              <a:extLst>
                <a:ext uri="{FF2B5EF4-FFF2-40B4-BE49-F238E27FC236}">
                  <a16:creationId xmlns:a16="http://schemas.microsoft.com/office/drawing/2014/main" id="{12557262-BC31-4A6A-9428-4F2260B315F5}"/>
                </a:ext>
              </a:extLst>
            </p:cNvPr>
            <p:cNvSpPr txBox="1"/>
            <p:nvPr/>
          </p:nvSpPr>
          <p:spPr bwMode="auto">
            <a:xfrm>
              <a:off x="6179152" y="2396481"/>
              <a:ext cx="3347820" cy="3345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Set hyper-parameters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íśľîḋê">
                  <a:extLst>
                    <a:ext uri="{FF2B5EF4-FFF2-40B4-BE49-F238E27FC236}">
                      <a16:creationId xmlns:a16="http://schemas.microsoft.com/office/drawing/2014/main" id="{48BF76B4-7CE0-44BC-8212-C9DB8F06960C}"/>
                    </a:ext>
                  </a:extLst>
                </p:cNvPr>
                <p:cNvSpPr/>
                <p:nvPr/>
              </p:nvSpPr>
              <p:spPr bwMode="auto">
                <a:xfrm>
                  <a:off x="6179152" y="4102946"/>
                  <a:ext cx="3347820" cy="4886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171450" indent="-171450">
                    <a:lnSpc>
                      <a:spcPct val="150000"/>
                    </a:lnSpc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≥0.5+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panose="02040503050406030204" pitchFamily="18" charset="0"/>
                            </a:rPr>
                            <m:t>or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 {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a14:m>
                  <a:endParaRPr lang="en-US" altLang="zh-CN" sz="1600" dirty="0"/>
                </a:p>
              </p:txBody>
            </p:sp>
          </mc:Choice>
          <mc:Fallback xmlns="">
            <p:sp>
              <p:nvSpPr>
                <p:cNvPr id="17" name="íśľîḋê">
                  <a:extLst>
                    <a:ext uri="{FF2B5EF4-FFF2-40B4-BE49-F238E27FC236}">
                      <a16:creationId xmlns:a16="http://schemas.microsoft.com/office/drawing/2014/main" id="{48BF76B4-7CE0-44BC-8212-C9DB8F0696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179152" y="4102946"/>
                  <a:ext cx="3347820" cy="488691"/>
                </a:xfrm>
                <a:prstGeom prst="rect">
                  <a:avLst/>
                </a:prstGeom>
                <a:blipFill>
                  <a:blip r:embed="rId6"/>
                  <a:stretch>
                    <a:fillRect l="-333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iś1iḍè">
                  <a:extLst>
                    <a:ext uri="{FF2B5EF4-FFF2-40B4-BE49-F238E27FC236}">
                      <a16:creationId xmlns:a16="http://schemas.microsoft.com/office/drawing/2014/main" id="{FEBB142C-0A39-4102-9352-9B1B84CBABE1}"/>
                    </a:ext>
                  </a:extLst>
                </p:cNvPr>
                <p:cNvSpPr txBox="1"/>
                <p:nvPr/>
              </p:nvSpPr>
              <p:spPr bwMode="auto">
                <a:xfrm>
                  <a:off x="6179152" y="3768441"/>
                  <a:ext cx="3347820" cy="3345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 anchor="b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800" b="1" dirty="0"/>
                    <a:t>Construct wordlist </a:t>
                  </a:r>
                  <a14:m>
                    <m:oMath xmlns:m="http://schemas.openxmlformats.org/officeDocument/2006/math">
                      <m:r>
                        <a:rPr lang="en-US" altLang="zh-CN" sz="1800" b="1" i="1" smtClean="0">
                          <a:latin typeface="Cambria Math" panose="02040503050406030204" pitchFamily="18" charset="0"/>
                        </a:rPr>
                        <m:t>𝑺</m:t>
                      </m:r>
                    </m:oMath>
                  </a14:m>
                  <a:endParaRPr lang="en-US" altLang="zh-CN" sz="1800" b="1" dirty="0"/>
                </a:p>
              </p:txBody>
            </p:sp>
          </mc:Choice>
          <mc:Fallback xmlns="">
            <p:sp>
              <p:nvSpPr>
                <p:cNvPr id="18" name="iś1iḍè">
                  <a:extLst>
                    <a:ext uri="{FF2B5EF4-FFF2-40B4-BE49-F238E27FC236}">
                      <a16:creationId xmlns:a16="http://schemas.microsoft.com/office/drawing/2014/main" id="{FEBB142C-0A39-4102-9352-9B1B84CBAB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179152" y="3768441"/>
                  <a:ext cx="3347820" cy="334505"/>
                </a:xfrm>
                <a:prstGeom prst="rect">
                  <a:avLst/>
                </a:prstGeom>
                <a:blipFill>
                  <a:blip r:embed="rId7"/>
                  <a:stretch>
                    <a:fillRect l="-749" b="-1860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3E4F820E-BD05-45FE-8C08-D8FC1122CF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5984" y="2277512"/>
              <a:ext cx="3223297" cy="119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23BD1BD0-DBF3-46A7-813C-BD2408FA0F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5984" y="3681309"/>
              <a:ext cx="3223297" cy="1623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9605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4EE8AF-6BE0-4331-BA83-DEE590425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Learning and Scoring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0D1BA5-1D17-4A28-B1E8-E2C22F322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grpSp>
        <p:nvGrpSpPr>
          <p:cNvPr id="5" name="470d4233-bf96-4b0c-b35c-5425b20cb38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E59681B-BCFE-415C-9E00-5A08BC5426EC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129471"/>
            <a:ext cx="10850563" cy="5014154"/>
            <a:chOff x="669925" y="1129471"/>
            <a:chExt cx="10850563" cy="5014154"/>
          </a:xfrm>
        </p:grpSpPr>
        <p:grpSp>
          <p:nvGrpSpPr>
            <p:cNvPr id="6" name="ïṣḷíde">
              <a:extLst>
                <a:ext uri="{FF2B5EF4-FFF2-40B4-BE49-F238E27FC236}">
                  <a16:creationId xmlns:a16="http://schemas.microsoft.com/office/drawing/2014/main" id="{7B58E0A2-4411-493C-B45F-3173C85DCAF5}"/>
                </a:ext>
              </a:extLst>
            </p:cNvPr>
            <p:cNvGrpSpPr/>
            <p:nvPr/>
          </p:nvGrpSpPr>
          <p:grpSpPr>
            <a:xfrm>
              <a:off x="669925" y="4104000"/>
              <a:ext cx="3143124" cy="1729872"/>
              <a:chOff x="669925" y="4104000"/>
              <a:chExt cx="2496070" cy="172987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îṥḷîḍe">
                    <a:extLst>
                      <a:ext uri="{FF2B5EF4-FFF2-40B4-BE49-F238E27FC236}">
                        <a16:creationId xmlns:a16="http://schemas.microsoft.com/office/drawing/2014/main" id="{C751F412-7C77-40A6-9D1C-09BEF7C2667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9925" y="4374000"/>
                    <a:ext cx="2496070" cy="1459872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rtlCol="0" anchor="t"/>
                  <a:lstStyle/>
                  <a:p>
                    <a:pPr marL="144000" indent="-144000">
                      <a:lnSpc>
                        <a:spcPct val="150000"/>
                      </a:lnSpc>
                      <a:spcBef>
                        <a:spcPct val="0"/>
                      </a:spcBef>
                      <a:buFont typeface="Arial" panose="020B0604020202020204" pitchFamily="34" charset="0"/>
                      <a:buChar char="•"/>
                    </a:pPr>
                    <a:r>
                      <a:rPr lang="en-US" altLang="zh-C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Sort the returns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altLang="zh-C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in the ascending order</a:t>
                    </a:r>
                  </a:p>
                  <a:p>
                    <a:pPr marL="144000" indent="-144000">
                      <a:lnSpc>
                        <a:spcPct val="150000"/>
                      </a:lnSpc>
                      <a:spcBef>
                        <a:spcPct val="0"/>
                      </a:spcBef>
                      <a:buFont typeface="Arial" panose="020B0604020202020204" pitchFamily="34" charset="0"/>
                      <a:buChar char="•"/>
                    </a:pPr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16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sz="1600" b="0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ranks</m:t>
                            </m:r>
                            <m:r>
                              <a:rPr lang="en-US" altLang="zh-CN" sz="1600" b="0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CN" sz="1600" b="0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of</m:t>
                            </m:r>
                            <m:r>
                              <a:rPr lang="en-US" altLang="zh-CN" sz="1600" b="0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CN" sz="16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16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CN" sz="1600" b="0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in</m:t>
                            </m:r>
                            <m:r>
                              <a:rPr lang="en-US" altLang="zh-CN" sz="1600" b="0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CN" sz="1600" b="0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all</m:t>
                            </m:r>
                            <m:r>
                              <a:rPr lang="en-US" altLang="zh-CN" sz="1600" b="0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CN" sz="1600" b="0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returns</m:t>
                            </m:r>
                          </m:num>
                          <m:den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den>
                        </m:f>
                      </m:oMath>
                    </a14:m>
                    <a:endParaRPr lang="en-US" altLang="zh-CN" sz="1400" dirty="0"/>
                  </a:p>
                </p:txBody>
              </p:sp>
            </mc:Choice>
            <mc:Fallback xmlns="">
              <p:sp>
                <p:nvSpPr>
                  <p:cNvPr id="15" name="îṥḷîḍe">
                    <a:extLst>
                      <a:ext uri="{FF2B5EF4-FFF2-40B4-BE49-F238E27FC236}">
                        <a16:creationId xmlns:a16="http://schemas.microsoft.com/office/drawing/2014/main" id="{C751F412-7C77-40A6-9D1C-09BEF7C2667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69925" y="4374000"/>
                    <a:ext cx="2496070" cy="145987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774"/>
                    </a:stretch>
                  </a:blip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íṥļîḍé">
                <a:extLst>
                  <a:ext uri="{FF2B5EF4-FFF2-40B4-BE49-F238E27FC236}">
                    <a16:creationId xmlns:a16="http://schemas.microsoft.com/office/drawing/2014/main" id="{81DEFE19-841A-4BD3-9AA6-00E35FD67E03}"/>
                  </a:ext>
                </a:extLst>
              </p:cNvPr>
              <p:cNvSpPr/>
              <p:nvPr/>
            </p:nvSpPr>
            <p:spPr bwMode="auto">
              <a:xfrm>
                <a:off x="746791" y="4104000"/>
                <a:ext cx="1800000" cy="2700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>
                    <a:solidFill>
                      <a:schemeClr val="bg1"/>
                    </a:solidFill>
                  </a:rPr>
                  <a:t>Use ranks as Scores</a:t>
                </a:r>
              </a:p>
            </p:txBody>
          </p:sp>
        </p:grpSp>
        <p:grpSp>
          <p:nvGrpSpPr>
            <p:cNvPr id="7" name="iśḻíde">
              <a:extLst>
                <a:ext uri="{FF2B5EF4-FFF2-40B4-BE49-F238E27FC236}">
                  <a16:creationId xmlns:a16="http://schemas.microsoft.com/office/drawing/2014/main" id="{047258F2-3427-46D5-9F84-B1AB15349F6E}"/>
                </a:ext>
              </a:extLst>
            </p:cNvPr>
            <p:cNvGrpSpPr/>
            <p:nvPr/>
          </p:nvGrpSpPr>
          <p:grpSpPr>
            <a:xfrm>
              <a:off x="4482917" y="2578623"/>
              <a:ext cx="3224578" cy="3565002"/>
              <a:chOff x="6636000" y="3294000"/>
              <a:chExt cx="2560756" cy="356500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îṩḷíḑé">
                    <a:extLst>
                      <a:ext uri="{FF2B5EF4-FFF2-40B4-BE49-F238E27FC236}">
                        <a16:creationId xmlns:a16="http://schemas.microsoft.com/office/drawing/2014/main" id="{D8D89590-4534-4149-B9A7-5922ACB651B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36000" y="3564000"/>
                    <a:ext cx="2560756" cy="3295002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144000" indent="-144000">
                      <a:lnSpc>
                        <a:spcPct val="150000"/>
                      </a:lnSpc>
                      <a:spcBef>
                        <a:spcPct val="0"/>
                      </a:spcBef>
                      <a:buFont typeface="Arial" panose="020B0604020202020204" pitchFamily="34" charset="0"/>
                      <a:buChar char="•"/>
                    </a:pPr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oMath>
                    </a14:m>
                    <a:r>
                      <a:rPr lang="en-US" altLang="zh-C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: the total counts of words from </a:t>
                    </a:r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</m:acc>
                      </m:oMath>
                    </a14:m>
                    <a:r>
                      <a:rPr lang="en-US" altLang="zh-C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in article </a:t>
                    </a:r>
                    <a14:m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a14:m>
                    <a:endPara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pPr marL="144000" indent="-144000">
                      <a:lnSpc>
                        <a:spcPct val="150000"/>
                      </a:lnSpc>
                      <a:spcBef>
                        <a:spcPct val="0"/>
                      </a:spcBef>
                      <a:buFont typeface="Arial" panose="020B0604020202020204" pitchFamily="34" charset="0"/>
                      <a:buChar char="•"/>
                    </a:pPr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,[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𝑆</m:t>
                                    </m:r>
                                  </m:e>
                                </m:acc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b>
                            </m:sSub>
                          </m:num>
                          <m:den>
                            <m:acc>
                              <m:accPr>
                                <m:chr m:val="̂"/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den>
                        </m:f>
                      </m:oMath>
                    </a14:m>
                    <a:endParaRPr lang="en-US" altLang="zh-CN" sz="1600" dirty="0"/>
                  </a:p>
                  <a:p>
                    <a:pPr marL="144000" indent="-144000">
                      <a:lnSpc>
                        <a:spcPct val="150000"/>
                      </a:lnSpc>
                      <a:spcBef>
                        <a:spcPct val="0"/>
                      </a:spcBef>
                      <a:buFont typeface="Arial" panose="020B0604020202020204" pitchFamily="34" charset="0"/>
                      <a:buChar char="•"/>
                    </a:pPr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</m:acc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=[</m:t>
                        </m:r>
                        <m:acc>
                          <m:accPr>
                            <m:chr m:val="̂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acc>
                          <m:accPr>
                            <m:chr m:val="̂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a14:m>
                    <a:endParaRPr lang="en-US" altLang="zh-CN" sz="1600" dirty="0"/>
                  </a:p>
                  <a:p>
                    <a:pPr marL="144000" indent="-144000">
                      <a:lnSpc>
                        <a:spcPct val="150000"/>
                      </a:lnSpc>
                      <a:spcBef>
                        <a:spcPct val="0"/>
                      </a:spcBef>
                      <a:buFont typeface="Arial" panose="020B0604020202020204" pitchFamily="34" charset="0"/>
                      <a:buChar char="•"/>
                    </a:pPr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𝑂</m:t>
                            </m:r>
                          </m:e>
                        </m:acc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</m:acc>
                        <m:sSup>
                          <m:sSup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𝑊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𝑊</m:t>
                                </m:r>
                              </m:e>
                            </m:acc>
                            <m:sSup>
                              <m:s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𝑊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p>
                        </m:sSup>
                      </m:oMath>
                    </a14:m>
                    <a:endParaRPr lang="en-US" altLang="zh-CN" sz="1600" dirty="0"/>
                  </a:p>
                  <a:p>
                    <a:pPr marL="144000" indent="-144000">
                      <a:lnSpc>
                        <a:spcPct val="150000"/>
                      </a:lnSpc>
                      <a:spcBef>
                        <a:spcPct val="0"/>
                      </a:spcBef>
                      <a:buFont typeface="Arial" panose="020B0604020202020204" pitchFamily="34" charset="0"/>
                      <a:buChar char="•"/>
                    </a:pPr>
                    <a14:m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a14:m>
                    <a:endParaRPr lang="en-US" altLang="zh-CN" sz="1600" dirty="0"/>
                  </a:p>
                </p:txBody>
              </p:sp>
            </mc:Choice>
            <mc:Fallback xmlns="">
              <p:sp>
                <p:nvSpPr>
                  <p:cNvPr id="13" name="îṩḷíḑé">
                    <a:extLst>
                      <a:ext uri="{FF2B5EF4-FFF2-40B4-BE49-F238E27FC236}">
                        <a16:creationId xmlns:a16="http://schemas.microsoft.com/office/drawing/2014/main" id="{D8D89590-4534-4149-B9A7-5922ACB651B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636000" y="3564000"/>
                    <a:ext cx="2560756" cy="329500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755" r="-4151"/>
                    </a:stretch>
                  </a:blip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îSḷiḑè">
                <a:extLst>
                  <a:ext uri="{FF2B5EF4-FFF2-40B4-BE49-F238E27FC236}">
                    <a16:creationId xmlns:a16="http://schemas.microsoft.com/office/drawing/2014/main" id="{437AC71A-8D34-42A5-B898-DC4A4DA5B632}"/>
                  </a:ext>
                </a:extLst>
              </p:cNvPr>
              <p:cNvSpPr/>
              <p:nvPr/>
            </p:nvSpPr>
            <p:spPr bwMode="auto">
              <a:xfrm>
                <a:off x="6712866" y="3294000"/>
                <a:ext cx="2126883" cy="2700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>
                    <a:solidFill>
                      <a:schemeClr val="bg1"/>
                    </a:solidFill>
                  </a:rPr>
                  <a:t>Sentimental Distribution</a:t>
                </a:r>
              </a:p>
            </p:txBody>
          </p:sp>
        </p:grpSp>
        <p:grpSp>
          <p:nvGrpSpPr>
            <p:cNvPr id="8" name="îsľiḑe">
              <a:extLst>
                <a:ext uri="{FF2B5EF4-FFF2-40B4-BE49-F238E27FC236}">
                  <a16:creationId xmlns:a16="http://schemas.microsoft.com/office/drawing/2014/main" id="{F71D9591-985A-4575-9929-4FB934B75329}"/>
                </a:ext>
              </a:extLst>
            </p:cNvPr>
            <p:cNvGrpSpPr/>
            <p:nvPr/>
          </p:nvGrpSpPr>
          <p:grpSpPr>
            <a:xfrm>
              <a:off x="8295911" y="1646498"/>
              <a:ext cx="3224577" cy="4497126"/>
              <a:chOff x="6636000" y="3294000"/>
              <a:chExt cx="2560755" cy="44971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íṡļidé">
                    <a:extLst>
                      <a:ext uri="{FF2B5EF4-FFF2-40B4-BE49-F238E27FC236}">
                        <a16:creationId xmlns:a16="http://schemas.microsoft.com/office/drawing/2014/main" id="{2D2721D5-4835-45F0-A369-329B57006ED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36000" y="3563999"/>
                    <a:ext cx="2560755" cy="4227127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rtlCol="0" anchor="t"/>
                  <a:lstStyle/>
                  <a:p>
                    <a:pPr marL="144000" indent="-144000">
                      <a:lnSpc>
                        <a:spcPct val="150000"/>
                      </a:lnSpc>
                      <a:spcBef>
                        <a:spcPct val="0"/>
                      </a:spcBef>
                      <a:buFont typeface="Arial" panose="020B0604020202020204" pitchFamily="34" charset="0"/>
                      <a:buChar char="•"/>
                    </a:pPr>
                    <a:r>
                      <a:rPr lang="en-US" altLang="zh-CN" sz="16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Use</a:t>
                    </a:r>
                    <a:r>
                      <a:rPr lang="zh-CN" altLang="en-US" sz="16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16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 penalty term </a:t>
                    </a:r>
                    <a14:m>
                      <m:oMath xmlns:m="http://schemas.openxmlformats.org/officeDocument/2006/math"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m:rPr>
                            <m:sty m:val="p"/>
                          </m:rPr>
                          <a:rPr lang="en-US" altLang="zh-CN" sz="1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oMath>
                    </a14:m>
                    <a:r>
                      <a:rPr lang="en-US" altLang="zh-CN" sz="16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to help cope with the limited number of observations and the low signal-to-noise ratio inherent to return prediction. Imposing the penalty shrinks the estimate towards a neutral sentiment score of 1/2, where the amount of shrinkage depends on the magnitude of </a:t>
                    </a:r>
                    <a14:m>
                      <m:oMath xmlns:m="http://schemas.openxmlformats.org/officeDocument/2006/math"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a14:m>
                    <a:r>
                      <a:rPr lang="en-US" altLang="zh-CN" sz="1600" dirty="0">
                        <a:solidFill>
                          <a:srgbClr val="000000"/>
                        </a:solidFill>
                      </a:rPr>
                      <a:t>. </a:t>
                    </a:r>
                  </a:p>
                </p:txBody>
              </p:sp>
            </mc:Choice>
            <mc:Fallback xmlns="">
              <p:sp>
                <p:nvSpPr>
                  <p:cNvPr id="11" name="íṡļidé">
                    <a:extLst>
                      <a:ext uri="{FF2B5EF4-FFF2-40B4-BE49-F238E27FC236}">
                        <a16:creationId xmlns:a16="http://schemas.microsoft.com/office/drawing/2014/main" id="{2D2721D5-4835-45F0-A369-329B57006ED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636000" y="3563999"/>
                    <a:ext cx="2560755" cy="422712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755"/>
                    </a:stretch>
                  </a:blip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i$ḷiḋé">
                <a:extLst>
                  <a:ext uri="{FF2B5EF4-FFF2-40B4-BE49-F238E27FC236}">
                    <a16:creationId xmlns:a16="http://schemas.microsoft.com/office/drawing/2014/main" id="{5A3F62E8-DE8B-4715-88F3-191647DD1266}"/>
                  </a:ext>
                </a:extLst>
              </p:cNvPr>
              <p:cNvSpPr/>
              <p:nvPr/>
            </p:nvSpPr>
            <p:spPr bwMode="auto">
              <a:xfrm>
                <a:off x="6712866" y="3294000"/>
                <a:ext cx="2026257" cy="269999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>
                    <a:solidFill>
                      <a:schemeClr val="bg1"/>
                    </a:solidFill>
                  </a:rPr>
                  <a:t>Scouring New Articles</a:t>
                </a:r>
              </a:p>
            </p:txBody>
          </p:sp>
        </p:grpSp>
        <p:sp>
          <p:nvSpPr>
            <p:cNvPr id="9" name="íŝ1îḍê">
              <a:extLst>
                <a:ext uri="{FF2B5EF4-FFF2-40B4-BE49-F238E27FC236}">
                  <a16:creationId xmlns:a16="http://schemas.microsoft.com/office/drawing/2014/main" id="{AB17277F-3B76-4313-A0EE-9A51FC28CB3F}"/>
                </a:ext>
              </a:extLst>
            </p:cNvPr>
            <p:cNvSpPr/>
            <p:nvPr/>
          </p:nvSpPr>
          <p:spPr bwMode="auto">
            <a:xfrm rot="954532">
              <a:off x="3567359" y="2269758"/>
              <a:ext cx="809391" cy="887726"/>
            </a:xfrm>
            <a:custGeom>
              <a:avLst/>
              <a:gdLst>
                <a:gd name="T0" fmla="*/ 3880 w 4987"/>
                <a:gd name="T1" fmla="*/ 336 h 5478"/>
                <a:gd name="T2" fmla="*/ 2772 w 4987"/>
                <a:gd name="T3" fmla="*/ 0 h 5478"/>
                <a:gd name="T4" fmla="*/ 2946 w 4987"/>
                <a:gd name="T5" fmla="*/ 748 h 5478"/>
                <a:gd name="T6" fmla="*/ 742 w 4987"/>
                <a:gd name="T7" fmla="*/ 2455 h 5478"/>
                <a:gd name="T8" fmla="*/ 243 w 4987"/>
                <a:gd name="T9" fmla="*/ 5478 h 5478"/>
                <a:gd name="T10" fmla="*/ 969 w 4987"/>
                <a:gd name="T11" fmla="*/ 5309 h 5478"/>
                <a:gd name="T12" fmla="*/ 3116 w 4987"/>
                <a:gd name="T13" fmla="*/ 1477 h 5478"/>
                <a:gd name="T14" fmla="*/ 3297 w 4987"/>
                <a:gd name="T15" fmla="*/ 2255 h 5478"/>
                <a:gd name="T16" fmla="*/ 4142 w 4987"/>
                <a:gd name="T17" fmla="*/ 1463 h 5478"/>
                <a:gd name="T18" fmla="*/ 4987 w 4987"/>
                <a:gd name="T19" fmla="*/ 672 h 5478"/>
                <a:gd name="T20" fmla="*/ 3880 w 4987"/>
                <a:gd name="T21" fmla="*/ 336 h 5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87" h="5478">
                  <a:moveTo>
                    <a:pt x="3880" y="336"/>
                  </a:moveTo>
                  <a:lnTo>
                    <a:pt x="2772" y="0"/>
                  </a:lnTo>
                  <a:lnTo>
                    <a:pt x="2946" y="748"/>
                  </a:lnTo>
                  <a:cubicBezTo>
                    <a:pt x="2030" y="1033"/>
                    <a:pt x="1255" y="1631"/>
                    <a:pt x="742" y="2455"/>
                  </a:cubicBezTo>
                  <a:cubicBezTo>
                    <a:pt x="177" y="3363"/>
                    <a:pt x="0" y="4437"/>
                    <a:pt x="243" y="5478"/>
                  </a:cubicBezTo>
                  <a:lnTo>
                    <a:pt x="969" y="5309"/>
                  </a:lnTo>
                  <a:cubicBezTo>
                    <a:pt x="584" y="3657"/>
                    <a:pt x="1536" y="2000"/>
                    <a:pt x="3116" y="1477"/>
                  </a:cubicBezTo>
                  <a:lnTo>
                    <a:pt x="3297" y="2255"/>
                  </a:lnTo>
                  <a:lnTo>
                    <a:pt x="4142" y="1463"/>
                  </a:lnTo>
                  <a:lnTo>
                    <a:pt x="4987" y="672"/>
                  </a:lnTo>
                  <a:lnTo>
                    <a:pt x="3880" y="3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íṩḷîḑé">
              <a:extLst>
                <a:ext uri="{FF2B5EF4-FFF2-40B4-BE49-F238E27FC236}">
                  <a16:creationId xmlns:a16="http://schemas.microsoft.com/office/drawing/2014/main" id="{BD0A0B2F-6CE9-4403-9D0C-A511640BDB1B}"/>
                </a:ext>
              </a:extLst>
            </p:cNvPr>
            <p:cNvSpPr/>
            <p:nvPr/>
          </p:nvSpPr>
          <p:spPr bwMode="auto">
            <a:xfrm rot="1044842">
              <a:off x="7372232" y="1129471"/>
              <a:ext cx="809391" cy="887726"/>
            </a:xfrm>
            <a:custGeom>
              <a:avLst/>
              <a:gdLst>
                <a:gd name="T0" fmla="*/ 3880 w 4987"/>
                <a:gd name="T1" fmla="*/ 336 h 5478"/>
                <a:gd name="T2" fmla="*/ 2772 w 4987"/>
                <a:gd name="T3" fmla="*/ 0 h 5478"/>
                <a:gd name="T4" fmla="*/ 2946 w 4987"/>
                <a:gd name="T5" fmla="*/ 748 h 5478"/>
                <a:gd name="T6" fmla="*/ 742 w 4987"/>
                <a:gd name="T7" fmla="*/ 2455 h 5478"/>
                <a:gd name="T8" fmla="*/ 243 w 4987"/>
                <a:gd name="T9" fmla="*/ 5478 h 5478"/>
                <a:gd name="T10" fmla="*/ 969 w 4987"/>
                <a:gd name="T11" fmla="*/ 5309 h 5478"/>
                <a:gd name="T12" fmla="*/ 3116 w 4987"/>
                <a:gd name="T13" fmla="*/ 1477 h 5478"/>
                <a:gd name="T14" fmla="*/ 3297 w 4987"/>
                <a:gd name="T15" fmla="*/ 2255 h 5478"/>
                <a:gd name="T16" fmla="*/ 4142 w 4987"/>
                <a:gd name="T17" fmla="*/ 1463 h 5478"/>
                <a:gd name="T18" fmla="*/ 4987 w 4987"/>
                <a:gd name="T19" fmla="*/ 672 h 5478"/>
                <a:gd name="T20" fmla="*/ 3880 w 4987"/>
                <a:gd name="T21" fmla="*/ 336 h 5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87" h="5478">
                  <a:moveTo>
                    <a:pt x="3880" y="336"/>
                  </a:moveTo>
                  <a:lnTo>
                    <a:pt x="2772" y="0"/>
                  </a:lnTo>
                  <a:lnTo>
                    <a:pt x="2946" y="748"/>
                  </a:lnTo>
                  <a:cubicBezTo>
                    <a:pt x="2030" y="1033"/>
                    <a:pt x="1255" y="1631"/>
                    <a:pt x="742" y="2455"/>
                  </a:cubicBezTo>
                  <a:cubicBezTo>
                    <a:pt x="177" y="3363"/>
                    <a:pt x="0" y="4437"/>
                    <a:pt x="243" y="5478"/>
                  </a:cubicBezTo>
                  <a:lnTo>
                    <a:pt x="969" y="5309"/>
                  </a:lnTo>
                  <a:cubicBezTo>
                    <a:pt x="584" y="3657"/>
                    <a:pt x="1536" y="2000"/>
                    <a:pt x="3116" y="1477"/>
                  </a:cubicBezTo>
                  <a:lnTo>
                    <a:pt x="3297" y="2255"/>
                  </a:lnTo>
                  <a:lnTo>
                    <a:pt x="4142" y="1463"/>
                  </a:lnTo>
                  <a:lnTo>
                    <a:pt x="4987" y="672"/>
                  </a:lnTo>
                  <a:lnTo>
                    <a:pt x="3880" y="3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8577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D1F72B97-7E30-4AA6-ACE2-5CFEDC97CD3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29" b="40029"/>
          <a:stretch>
            <a:fillRect/>
          </a:stretch>
        </p:blipFill>
        <p:spPr/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dirty="0"/>
              <a:t>Pre-processing and Training</a:t>
            </a:r>
            <a:endParaRPr lang="zh-CN" altLang="en-US" sz="4000" b="0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ONE</a:t>
            </a:r>
            <a:endParaRPr lang="zh-CN" altLang="en-US" dirty="0"/>
          </a:p>
        </p:txBody>
      </p:sp>
      <p:cxnSp>
        <p:nvCxnSpPr>
          <p:cNvPr id="21" name="直接连接符 20"/>
          <p:cNvCxnSpPr>
            <a:cxnSpLocks/>
          </p:cNvCxnSpPr>
          <p:nvPr/>
        </p:nvCxnSpPr>
        <p:spPr>
          <a:xfrm flipH="1">
            <a:off x="10086595" y="3591422"/>
            <a:ext cx="341183" cy="56244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cxnSpLocks/>
          </p:cNvCxnSpPr>
          <p:nvPr/>
        </p:nvCxnSpPr>
        <p:spPr>
          <a:xfrm flipH="1">
            <a:off x="101600" y="1026160"/>
            <a:ext cx="1162429" cy="179183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2359203" y="1855298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i="1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i="1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67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2F1114-FFF8-4A5E-9C31-3405ACF8C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and Filtering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11B48B-DC6E-49A1-B433-E3A8C7040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5" name="fd1366ba-7641-464a-932f-5d857f1af7e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7EA7D33C-D465-4B2E-86DC-5E4FD6937E06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990854" y="1712165"/>
            <a:ext cx="10003343" cy="4399685"/>
            <a:chOff x="1015568" y="1743940"/>
            <a:chExt cx="10003343" cy="4399685"/>
          </a:xfrm>
        </p:grpSpPr>
        <p:grpSp>
          <p:nvGrpSpPr>
            <p:cNvPr id="6" name="î$ļïḑé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F2081291-5F45-4BBB-97E4-AA8CC0CB06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15568" y="1743940"/>
              <a:ext cx="10003343" cy="3827199"/>
              <a:chOff x="1015568" y="1686790"/>
              <a:chExt cx="10003343" cy="3827199"/>
            </a:xfrm>
          </p:grpSpPr>
          <p:sp>
            <p:nvSpPr>
              <p:cNvPr id="10" name="išlïḋe">
                <a:extLst>
                  <a:ext uri="{FF2B5EF4-FFF2-40B4-BE49-F238E27FC236}">
                    <a16:creationId xmlns:a16="http://schemas.microsoft.com/office/drawing/2014/main" id="{47D4C7EF-6A5A-43CF-BAFC-444AF05E3B68}"/>
                  </a:ext>
                </a:extLst>
              </p:cNvPr>
              <p:cNvSpPr/>
              <p:nvPr/>
            </p:nvSpPr>
            <p:spPr bwMode="auto">
              <a:xfrm>
                <a:off x="1059918" y="1686790"/>
                <a:ext cx="2443859" cy="24438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1" name="îṡḷïḑè">
                <a:extLst>
                  <a:ext uri="{FF2B5EF4-FFF2-40B4-BE49-F238E27FC236}">
                    <a16:creationId xmlns:a16="http://schemas.microsoft.com/office/drawing/2014/main" id="{3C8DF541-7FD5-4826-8948-C42CA64AE8CE}"/>
                  </a:ext>
                </a:extLst>
              </p:cNvPr>
              <p:cNvSpPr/>
              <p:nvPr/>
            </p:nvSpPr>
            <p:spPr bwMode="auto">
              <a:xfrm>
                <a:off x="1287677" y="1914548"/>
                <a:ext cx="1988346" cy="1988344"/>
              </a:xfrm>
              <a:prstGeom prst="ellipse">
                <a:avLst/>
              </a:prstGeom>
              <a:solidFill>
                <a:schemeClr val="accent1"/>
              </a:solidFill>
              <a:ln w="762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grpSp>
            <p:nvGrpSpPr>
              <p:cNvPr id="12" name="iṡ1ïďè">
                <a:extLst>
                  <a:ext uri="{FF2B5EF4-FFF2-40B4-BE49-F238E27FC236}">
                    <a16:creationId xmlns:a16="http://schemas.microsoft.com/office/drawing/2014/main" id="{E0E68D17-BC78-4D8F-98A1-639D833141A3}"/>
                  </a:ext>
                </a:extLst>
              </p:cNvPr>
              <p:cNvGrpSpPr/>
              <p:nvPr/>
            </p:nvGrpSpPr>
            <p:grpSpPr>
              <a:xfrm>
                <a:off x="3153571" y="1914547"/>
                <a:ext cx="3340223" cy="1988346"/>
                <a:chOff x="2864250" y="1742172"/>
                <a:chExt cx="1976635" cy="1176638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67" name="îsļiḑé">
                  <a:extLst>
                    <a:ext uri="{FF2B5EF4-FFF2-40B4-BE49-F238E27FC236}">
                      <a16:creationId xmlns:a16="http://schemas.microsoft.com/office/drawing/2014/main" id="{1B2E2CD9-BD79-49A1-8C23-458505C1F255}"/>
                    </a:ext>
                  </a:extLst>
                </p:cNvPr>
                <p:cNvSpPr/>
                <p:nvPr/>
              </p:nvSpPr>
              <p:spPr bwMode="auto">
                <a:xfrm rot="8100000" flipH="1">
                  <a:off x="2864250" y="1800627"/>
                  <a:ext cx="1059730" cy="1059728"/>
                </a:xfrm>
                <a:custGeom>
                  <a:avLst/>
                  <a:gdLst/>
                  <a:ahLst/>
                  <a:cxnLst>
                    <a:cxn ang="0">
                      <a:pos x="158" y="73"/>
                    </a:cxn>
                    <a:cxn ang="0">
                      <a:pos x="86" y="0"/>
                    </a:cxn>
                    <a:cxn ang="0">
                      <a:pos x="0" y="87"/>
                    </a:cxn>
                    <a:cxn ang="0">
                      <a:pos x="69" y="158"/>
                    </a:cxn>
                    <a:cxn ang="0">
                      <a:pos x="158" y="73"/>
                    </a:cxn>
                  </a:cxnLst>
                  <a:rect l="0" t="0" r="r" b="b"/>
                  <a:pathLst>
                    <a:path w="158" h="158">
                      <a:moveTo>
                        <a:pt x="158" y="73"/>
                      </a:move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51"/>
                        <a:pt x="50" y="86"/>
                        <a:pt x="0" y="87"/>
                      </a:cubicBezTo>
                      <a:cubicBezTo>
                        <a:pt x="69" y="158"/>
                        <a:pt x="69" y="158"/>
                        <a:pt x="69" y="158"/>
                      </a:cubicBezTo>
                      <a:cubicBezTo>
                        <a:pt x="71" y="107"/>
                        <a:pt x="107" y="73"/>
                        <a:pt x="158" y="7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68" name="îśḷïdê">
                  <a:extLst>
                    <a:ext uri="{FF2B5EF4-FFF2-40B4-BE49-F238E27FC236}">
                      <a16:creationId xmlns:a16="http://schemas.microsoft.com/office/drawing/2014/main" id="{3D2BAAAF-5562-4A34-A09E-22A537B3D91A}"/>
                    </a:ext>
                  </a:extLst>
                </p:cNvPr>
                <p:cNvSpPr/>
                <p:nvPr/>
              </p:nvSpPr>
              <p:spPr bwMode="auto">
                <a:xfrm>
                  <a:off x="3664247" y="1742172"/>
                  <a:ext cx="1176638" cy="1176638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</p:grpSp>
          <p:grpSp>
            <p:nvGrpSpPr>
              <p:cNvPr id="13" name="ïşľîḍé">
                <a:extLst>
                  <a:ext uri="{FF2B5EF4-FFF2-40B4-BE49-F238E27FC236}">
                    <a16:creationId xmlns:a16="http://schemas.microsoft.com/office/drawing/2014/main" id="{536E32CD-0C29-46F5-B821-C2BA86E41A1A}"/>
                  </a:ext>
                </a:extLst>
              </p:cNvPr>
              <p:cNvGrpSpPr/>
              <p:nvPr/>
            </p:nvGrpSpPr>
            <p:grpSpPr>
              <a:xfrm>
                <a:off x="6208863" y="2071457"/>
                <a:ext cx="2789075" cy="1674531"/>
                <a:chOff x="4672271" y="1835025"/>
                <a:chExt cx="1650483" cy="990932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65" name="i$1íďe">
                  <a:extLst>
                    <a:ext uri="{FF2B5EF4-FFF2-40B4-BE49-F238E27FC236}">
                      <a16:creationId xmlns:a16="http://schemas.microsoft.com/office/drawing/2014/main" id="{4DA25B98-63FD-4046-813A-FBE375946CB7}"/>
                    </a:ext>
                  </a:extLst>
                </p:cNvPr>
                <p:cNvSpPr/>
                <p:nvPr/>
              </p:nvSpPr>
              <p:spPr bwMode="auto">
                <a:xfrm rot="8100000" flipH="1">
                  <a:off x="4672271" y="1899389"/>
                  <a:ext cx="862206" cy="862204"/>
                </a:xfrm>
                <a:custGeom>
                  <a:avLst/>
                  <a:gdLst/>
                  <a:ahLst/>
                  <a:cxnLst>
                    <a:cxn ang="0">
                      <a:pos x="158" y="73"/>
                    </a:cxn>
                    <a:cxn ang="0">
                      <a:pos x="86" y="0"/>
                    </a:cxn>
                    <a:cxn ang="0">
                      <a:pos x="0" y="87"/>
                    </a:cxn>
                    <a:cxn ang="0">
                      <a:pos x="69" y="158"/>
                    </a:cxn>
                    <a:cxn ang="0">
                      <a:pos x="158" y="73"/>
                    </a:cxn>
                  </a:cxnLst>
                  <a:rect l="0" t="0" r="r" b="b"/>
                  <a:pathLst>
                    <a:path w="158" h="158">
                      <a:moveTo>
                        <a:pt x="158" y="73"/>
                      </a:move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51"/>
                        <a:pt x="50" y="86"/>
                        <a:pt x="0" y="87"/>
                      </a:cubicBezTo>
                      <a:cubicBezTo>
                        <a:pt x="69" y="158"/>
                        <a:pt x="69" y="158"/>
                        <a:pt x="69" y="158"/>
                      </a:cubicBezTo>
                      <a:cubicBezTo>
                        <a:pt x="71" y="107"/>
                        <a:pt x="107" y="73"/>
                        <a:pt x="158" y="7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66" name="iṩļiḑê">
                  <a:extLst>
                    <a:ext uri="{FF2B5EF4-FFF2-40B4-BE49-F238E27FC236}">
                      <a16:creationId xmlns:a16="http://schemas.microsoft.com/office/drawing/2014/main" id="{07BBAD65-10D3-46D2-B7BE-37DA2C71026F}"/>
                    </a:ext>
                  </a:extLst>
                </p:cNvPr>
                <p:cNvSpPr/>
                <p:nvPr/>
              </p:nvSpPr>
              <p:spPr bwMode="auto">
                <a:xfrm>
                  <a:off x="5331822" y="1835025"/>
                  <a:ext cx="990932" cy="990932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</p:grpSp>
          <p:grpSp>
            <p:nvGrpSpPr>
              <p:cNvPr id="14" name="iṧlïḋe">
                <a:extLst>
                  <a:ext uri="{FF2B5EF4-FFF2-40B4-BE49-F238E27FC236}">
                    <a16:creationId xmlns:a16="http://schemas.microsoft.com/office/drawing/2014/main" id="{1F2E1CD6-D0E4-4867-96E3-B04E2DD489D0}"/>
                  </a:ext>
                </a:extLst>
              </p:cNvPr>
              <p:cNvGrpSpPr/>
              <p:nvPr/>
            </p:nvGrpSpPr>
            <p:grpSpPr>
              <a:xfrm>
                <a:off x="8757968" y="2238159"/>
                <a:ext cx="2260943" cy="1341122"/>
                <a:chOff x="6414703" y="1981123"/>
                <a:chExt cx="1532523" cy="909045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63" name="ïšļïdê">
                  <a:extLst>
                    <a:ext uri="{FF2B5EF4-FFF2-40B4-BE49-F238E27FC236}">
                      <a16:creationId xmlns:a16="http://schemas.microsoft.com/office/drawing/2014/main" id="{78B76C7B-C1A1-4388-942D-439DDBA49528}"/>
                    </a:ext>
                  </a:extLst>
                </p:cNvPr>
                <p:cNvSpPr/>
                <p:nvPr/>
              </p:nvSpPr>
              <p:spPr bwMode="auto">
                <a:xfrm rot="8100000" flipH="1">
                  <a:off x="6414703" y="2019786"/>
                  <a:ext cx="831722" cy="831720"/>
                </a:xfrm>
                <a:custGeom>
                  <a:avLst/>
                  <a:gdLst/>
                  <a:ahLst/>
                  <a:cxnLst>
                    <a:cxn ang="0">
                      <a:pos x="158" y="73"/>
                    </a:cxn>
                    <a:cxn ang="0">
                      <a:pos x="86" y="0"/>
                    </a:cxn>
                    <a:cxn ang="0">
                      <a:pos x="0" y="87"/>
                    </a:cxn>
                    <a:cxn ang="0">
                      <a:pos x="69" y="158"/>
                    </a:cxn>
                    <a:cxn ang="0">
                      <a:pos x="158" y="73"/>
                    </a:cxn>
                  </a:cxnLst>
                  <a:rect l="0" t="0" r="r" b="b"/>
                  <a:pathLst>
                    <a:path w="158" h="158">
                      <a:moveTo>
                        <a:pt x="158" y="73"/>
                      </a:move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51"/>
                        <a:pt x="50" y="86"/>
                        <a:pt x="0" y="87"/>
                      </a:cubicBezTo>
                      <a:cubicBezTo>
                        <a:pt x="69" y="158"/>
                        <a:pt x="69" y="158"/>
                        <a:pt x="69" y="158"/>
                      </a:cubicBezTo>
                      <a:cubicBezTo>
                        <a:pt x="71" y="107"/>
                        <a:pt x="107" y="73"/>
                        <a:pt x="158" y="7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64" name="íš1ïḋe">
                  <a:extLst>
                    <a:ext uri="{FF2B5EF4-FFF2-40B4-BE49-F238E27FC236}">
                      <a16:creationId xmlns:a16="http://schemas.microsoft.com/office/drawing/2014/main" id="{FC63B434-5FCB-4979-9A69-2864B99FF83F}"/>
                    </a:ext>
                  </a:extLst>
                </p:cNvPr>
                <p:cNvSpPr/>
                <p:nvPr/>
              </p:nvSpPr>
              <p:spPr bwMode="auto">
                <a:xfrm>
                  <a:off x="7038181" y="1981123"/>
                  <a:ext cx="909045" cy="909045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</p:grpSp>
          <p:sp>
            <p:nvSpPr>
              <p:cNvPr id="15" name="ïşļîḑe">
                <a:extLst>
                  <a:ext uri="{FF2B5EF4-FFF2-40B4-BE49-F238E27FC236}">
                    <a16:creationId xmlns:a16="http://schemas.microsoft.com/office/drawing/2014/main" id="{3A3246A3-669F-44F3-9D70-C5C53AEC445A}"/>
                  </a:ext>
                </a:extLst>
              </p:cNvPr>
              <p:cNvSpPr/>
              <p:nvPr/>
            </p:nvSpPr>
            <p:spPr bwMode="auto">
              <a:xfrm>
                <a:off x="7627103" y="2375153"/>
                <a:ext cx="1067135" cy="1067135"/>
              </a:xfrm>
              <a:prstGeom prst="ellipse">
                <a:avLst/>
              </a:prstGeom>
              <a:solidFill>
                <a:schemeClr val="accent3"/>
              </a:solidFill>
              <a:ln w="762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1" name="ïṣ1iḍè">
                <a:extLst>
                  <a:ext uri="{FF2B5EF4-FFF2-40B4-BE49-F238E27FC236}">
                    <a16:creationId xmlns:a16="http://schemas.microsoft.com/office/drawing/2014/main" id="{3909D1A7-549A-418E-83BC-0AAAECB1287C}"/>
                  </a:ext>
                </a:extLst>
              </p:cNvPr>
              <p:cNvSpPr/>
              <p:nvPr/>
            </p:nvSpPr>
            <p:spPr bwMode="auto">
              <a:xfrm>
                <a:off x="2293711" y="3014677"/>
                <a:ext cx="4626" cy="462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8" name="îṩḻíḓé">
                <a:extLst>
                  <a:ext uri="{FF2B5EF4-FFF2-40B4-BE49-F238E27FC236}">
                    <a16:creationId xmlns:a16="http://schemas.microsoft.com/office/drawing/2014/main" id="{C22A15D2-4CDD-4B2E-B2BE-D0EFCF2B503F}"/>
                  </a:ext>
                </a:extLst>
              </p:cNvPr>
              <p:cNvSpPr/>
              <p:nvPr/>
            </p:nvSpPr>
            <p:spPr bwMode="auto">
              <a:xfrm>
                <a:off x="9921024" y="2481388"/>
                <a:ext cx="854662" cy="854662"/>
              </a:xfrm>
              <a:prstGeom prst="ellipse">
                <a:avLst/>
              </a:prstGeom>
              <a:solidFill>
                <a:schemeClr val="accent4"/>
              </a:solidFill>
              <a:ln w="762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0" name="îš1îḑè">
                <a:extLst>
                  <a:ext uri="{FF2B5EF4-FFF2-40B4-BE49-F238E27FC236}">
                    <a16:creationId xmlns:a16="http://schemas.microsoft.com/office/drawing/2014/main" id="{BA4F4425-CF34-4F43-8FCD-145B518105BE}"/>
                  </a:ext>
                </a:extLst>
              </p:cNvPr>
              <p:cNvSpPr/>
              <p:nvPr/>
            </p:nvSpPr>
            <p:spPr bwMode="auto">
              <a:xfrm>
                <a:off x="4741799" y="2150898"/>
                <a:ext cx="1515646" cy="1515646"/>
              </a:xfrm>
              <a:prstGeom prst="ellipse">
                <a:avLst/>
              </a:prstGeom>
              <a:solidFill>
                <a:schemeClr val="accent2"/>
              </a:solidFill>
              <a:ln w="762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2" name="isļiḓè">
                <a:extLst>
                  <a:ext uri="{FF2B5EF4-FFF2-40B4-BE49-F238E27FC236}">
                    <a16:creationId xmlns:a16="http://schemas.microsoft.com/office/drawing/2014/main" id="{ACCBFCE5-7F07-49B2-A196-85B14D149211}"/>
                  </a:ext>
                </a:extLst>
              </p:cNvPr>
              <p:cNvSpPr/>
              <p:nvPr/>
            </p:nvSpPr>
            <p:spPr bwMode="auto">
              <a:xfrm rot="5400000">
                <a:off x="3854229" y="2780004"/>
                <a:ext cx="257430" cy="257430"/>
              </a:xfrm>
              <a:prstGeom prst="triangle">
                <a:avLst/>
              </a:pr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3" name="í$líḋé">
                <a:extLst>
                  <a:ext uri="{FF2B5EF4-FFF2-40B4-BE49-F238E27FC236}">
                    <a16:creationId xmlns:a16="http://schemas.microsoft.com/office/drawing/2014/main" id="{331D0F1D-F2BC-4E92-AF80-BC4DD19A798C}"/>
                  </a:ext>
                </a:extLst>
              </p:cNvPr>
              <p:cNvSpPr/>
              <p:nvPr/>
            </p:nvSpPr>
            <p:spPr bwMode="auto">
              <a:xfrm rot="5400000">
                <a:off x="6753559" y="2801455"/>
                <a:ext cx="214526" cy="214526"/>
              </a:xfrm>
              <a:prstGeom prst="triangle">
                <a:avLst/>
              </a:pr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4" name="iṧlîḍê">
                <a:extLst>
                  <a:ext uri="{FF2B5EF4-FFF2-40B4-BE49-F238E27FC236}">
                    <a16:creationId xmlns:a16="http://schemas.microsoft.com/office/drawing/2014/main" id="{A8EADBE9-2E50-4E18-94C6-1D4F11E9CDD0}"/>
                  </a:ext>
                </a:extLst>
              </p:cNvPr>
              <p:cNvSpPr/>
              <p:nvPr/>
            </p:nvSpPr>
            <p:spPr bwMode="auto">
              <a:xfrm rot="5400000">
                <a:off x="9293076" y="2833635"/>
                <a:ext cx="150168" cy="150168"/>
              </a:xfrm>
              <a:prstGeom prst="triangle">
                <a:avLst/>
              </a:pr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6" name="ï$lïḋè">
                <a:extLst>
                  <a:ext uri="{FF2B5EF4-FFF2-40B4-BE49-F238E27FC236}">
                    <a16:creationId xmlns:a16="http://schemas.microsoft.com/office/drawing/2014/main" id="{3FB6FD48-CCCA-4F69-A3A3-821F2E94E08D}"/>
                  </a:ext>
                </a:extLst>
              </p:cNvPr>
              <p:cNvSpPr txBox="1"/>
              <p:nvPr/>
            </p:nvSpPr>
            <p:spPr bwMode="auto">
              <a:xfrm>
                <a:off x="1015568" y="4120601"/>
                <a:ext cx="2532557" cy="1393388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ctr" anchorCtr="1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Articles released between 2018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Arial"/>
                    <a:ea typeface="微软雅黑"/>
                  </a:rPr>
                  <a:t>.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12-2020.1 from Bloomberg </a:t>
                </a:r>
              </a:p>
            </p:txBody>
          </p:sp>
          <p:sp>
            <p:nvSpPr>
              <p:cNvPr id="32" name="íṣlïde">
                <a:extLst>
                  <a:ext uri="{FF2B5EF4-FFF2-40B4-BE49-F238E27FC236}">
                    <a16:creationId xmlns:a16="http://schemas.microsoft.com/office/drawing/2014/main" id="{B6BD65F3-F1F3-4684-AE3F-E1A840BF18D2}"/>
                  </a:ext>
                </a:extLst>
              </p:cNvPr>
              <p:cNvSpPr txBox="1"/>
              <p:nvPr/>
            </p:nvSpPr>
            <p:spPr bwMode="auto">
              <a:xfrm>
                <a:off x="7062745" y="4318653"/>
                <a:ext cx="2060511" cy="98547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ctr" anchorCtr="1">
                <a:normAutofit/>
              </a:bodyPr>
              <a:lstStyle/>
              <a:p>
                <a:pPr lvl="0" algn="ctr">
                  <a:lnSpc>
                    <a:spcPct val="120000"/>
                  </a:lnSpc>
                  <a:defRPr/>
                </a:pPr>
                <a:r>
                  <a:rPr lang="en-US" altLang="zh-CN" sz="1400" dirty="0">
                    <a:solidFill>
                      <a:srgbClr val="000000"/>
                    </a:solidFill>
                  </a:rPr>
                  <a:t>Remove articles with more than one stocks tagged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0" name="iṥḻïḑê">
                <a:extLst>
                  <a:ext uri="{FF2B5EF4-FFF2-40B4-BE49-F238E27FC236}">
                    <a16:creationId xmlns:a16="http://schemas.microsoft.com/office/drawing/2014/main" id="{BCA7B50D-F930-40A4-8391-DA225E60913B}"/>
                  </a:ext>
                </a:extLst>
              </p:cNvPr>
              <p:cNvSpPr txBox="1"/>
              <p:nvPr/>
            </p:nvSpPr>
            <p:spPr bwMode="auto">
              <a:xfrm>
                <a:off x="4413876" y="4319897"/>
                <a:ext cx="2079918" cy="98843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ctr" anchorCtr="1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Choose stocks with large amount of articles</a:t>
                </a:r>
                <a:endParaRPr lang="en-US" altLang="zh-CN" sz="1400" dirty="0">
                  <a:solidFill>
                    <a:srgbClr val="000000"/>
                  </a:solidFill>
                </a:endParaRPr>
              </a:p>
            </p:txBody>
          </p:sp>
        </p:grp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F42BDD5A-403A-4710-BDC4-86317CBC04F9}"/>
                </a:ext>
              </a:extLst>
            </p:cNvPr>
            <p:cNvCxnSpPr/>
            <p:nvPr/>
          </p:nvCxnSpPr>
          <p:spPr>
            <a:xfrm>
              <a:off x="3981000" y="3442288"/>
              <a:ext cx="0" cy="2701337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FA64863F-DB94-413C-9EC0-A83A8ED4A944}"/>
                </a:ext>
              </a:extLst>
            </p:cNvPr>
            <p:cNvCxnSpPr/>
            <p:nvPr/>
          </p:nvCxnSpPr>
          <p:spPr>
            <a:xfrm>
              <a:off x="6858663" y="3442288"/>
              <a:ext cx="0" cy="2701337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42C84388-EE52-4946-88FA-FA59435D35AD}"/>
                </a:ext>
              </a:extLst>
            </p:cNvPr>
            <p:cNvCxnSpPr/>
            <p:nvPr/>
          </p:nvCxnSpPr>
          <p:spPr>
            <a:xfrm>
              <a:off x="9327337" y="3442288"/>
              <a:ext cx="0" cy="2701337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BFB448A7-4A70-4BBB-9C3F-102391A4CE02}"/>
              </a:ext>
            </a:extLst>
          </p:cNvPr>
          <p:cNvSpPr txBox="1"/>
          <p:nvPr/>
        </p:nvSpPr>
        <p:spPr>
          <a:xfrm>
            <a:off x="1499546" y="2400528"/>
            <a:ext cx="1425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2"/>
                </a:solidFill>
              </a:rPr>
              <a:t>2018.12</a:t>
            </a:r>
          </a:p>
          <a:p>
            <a:pPr algn="ctr"/>
            <a:r>
              <a:rPr lang="en-US" altLang="zh-CN" sz="2400" dirty="0">
                <a:solidFill>
                  <a:schemeClr val="bg2"/>
                </a:solidFill>
              </a:rPr>
              <a:t>-</a:t>
            </a:r>
          </a:p>
          <a:p>
            <a:pPr algn="ctr"/>
            <a:r>
              <a:rPr lang="en-US" altLang="zh-CN" sz="2400" dirty="0">
                <a:solidFill>
                  <a:schemeClr val="bg2"/>
                </a:solidFill>
              </a:rPr>
              <a:t>2020.1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E4A46507-741F-4520-B99B-562065E3E960}"/>
              </a:ext>
            </a:extLst>
          </p:cNvPr>
          <p:cNvSpPr txBox="1"/>
          <p:nvPr/>
        </p:nvSpPr>
        <p:spPr>
          <a:xfrm>
            <a:off x="4774850" y="2724876"/>
            <a:ext cx="1417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5"/>
                </a:solidFill>
              </a:rPr>
              <a:t>16 stocks</a:t>
            </a:r>
            <a:endParaRPr lang="zh-CN" altLang="en-US" sz="2000" dirty="0">
              <a:solidFill>
                <a:schemeClr val="accent5"/>
              </a:solidFill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C72AD546-5C48-4F2E-9967-70C9708400CF}"/>
              </a:ext>
            </a:extLst>
          </p:cNvPr>
          <p:cNvSpPr txBox="1"/>
          <p:nvPr/>
        </p:nvSpPr>
        <p:spPr>
          <a:xfrm>
            <a:off x="7638249" y="2734038"/>
            <a:ext cx="914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6"/>
                </a:solidFill>
              </a:rPr>
              <a:t>22684</a:t>
            </a:r>
            <a:endParaRPr lang="zh-CN" altLang="en-US" sz="2000" dirty="0">
              <a:solidFill>
                <a:schemeClr val="accent6"/>
              </a:solidFill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75053AFC-2D9D-409F-9AF4-5B4B01615DDB}"/>
              </a:ext>
            </a:extLst>
          </p:cNvPr>
          <p:cNvSpPr txBox="1"/>
          <p:nvPr/>
        </p:nvSpPr>
        <p:spPr>
          <a:xfrm>
            <a:off x="9832700" y="2740265"/>
            <a:ext cx="94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accent6"/>
                </a:solidFill>
              </a:rPr>
              <a:t>17682</a:t>
            </a:r>
            <a:endParaRPr lang="zh-CN" altLang="en-US" sz="1600" dirty="0">
              <a:solidFill>
                <a:schemeClr val="accent6"/>
              </a:solidFill>
            </a:endParaRPr>
          </a:p>
        </p:txBody>
      </p:sp>
      <p:sp>
        <p:nvSpPr>
          <p:cNvPr id="76" name="íṣlïde">
            <a:extLst>
              <a:ext uri="{FF2B5EF4-FFF2-40B4-BE49-F238E27FC236}">
                <a16:creationId xmlns:a16="http://schemas.microsoft.com/office/drawing/2014/main" id="{E6209525-4680-4057-92FA-79EDC154AA29}"/>
              </a:ext>
            </a:extLst>
          </p:cNvPr>
          <p:cNvSpPr txBox="1"/>
          <p:nvPr/>
        </p:nvSpPr>
        <p:spPr bwMode="auto">
          <a:xfrm>
            <a:off x="9467421" y="4297854"/>
            <a:ext cx="2060511" cy="985476"/>
          </a:xfrm>
          <a:prstGeom prst="rect">
            <a:avLst/>
          </a:prstGeom>
          <a:noFill/>
        </p:spPr>
        <p:txBody>
          <a:bodyPr wrap="square" lIns="90000" tIns="46800" rIns="90000" bIns="46800" anchor="ctr" anchorCtr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Remove articles without returns on next day</a:t>
            </a:r>
          </a:p>
        </p:txBody>
      </p:sp>
    </p:spTree>
    <p:extLst>
      <p:ext uri="{BB962C8B-B14F-4D97-AF65-F5344CB8AC3E}">
        <p14:creationId xmlns:p14="http://schemas.microsoft.com/office/powerpoint/2010/main" val="771984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1a5cd26e-eda9-49bf-ab5c-fd0a83db0c79&quot;,&quot;Name&quot;:&quot;iSlide&quot;,&quot;HeaderHeight&quot;:15.0,&quot;FooterHeight&quot;:9.0,&quot;SideMargin&quot;:5.5,&quot;TopMargin&quot;:0.0,&quot;BottomMargin&quot;:0.0,&quot;IntervalMargin&quot;:1.4}"/>
  <p:tag name="ISLIDE.THEME" val="e4cd0dee-fdc6-4433-ad92-05d7d808ca1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a28d0f0-01e9-4274-ac9e-86770759eb1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70d4233-bf96-4b0c-b35c-5425b20cb38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d1366ba-7641-464a-932f-5d857f1af7e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c2f1681-f979-4de5-8036-c0bce5db0ca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a1d10c6-b8c2-4715-a5d8-5340a86b7dee"/>
</p:tagLst>
</file>

<file path=ppt/theme/theme1.xml><?xml version="1.0" encoding="utf-8"?>
<a:theme xmlns:a="http://schemas.openxmlformats.org/drawingml/2006/main" name="主题5">
  <a:themeElements>
    <a:clrScheme name="自定义 26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B68A44"/>
      </a:accent1>
      <a:accent2>
        <a:srgbClr val="C09A5C"/>
      </a:accent2>
      <a:accent3>
        <a:srgbClr val="CCCCCC"/>
      </a:accent3>
      <a:accent4>
        <a:srgbClr val="999999"/>
      </a:accent4>
      <a:accent5>
        <a:srgbClr val="666666"/>
      </a:accent5>
      <a:accent6>
        <a:srgbClr val="000000"/>
      </a:accent6>
      <a:hlink>
        <a:srgbClr val="4472C4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68395"/>
    </a:dk2>
    <a:lt2>
      <a:srgbClr val="F0F0F0"/>
    </a:lt2>
    <a:accent1>
      <a:srgbClr val="B68A44"/>
    </a:accent1>
    <a:accent2>
      <a:srgbClr val="C09A5C"/>
    </a:accent2>
    <a:accent3>
      <a:srgbClr val="CCCCCC"/>
    </a:accent3>
    <a:accent4>
      <a:srgbClr val="999999"/>
    </a:accent4>
    <a:accent5>
      <a:srgbClr val="666666"/>
    </a:accent5>
    <a:accent6>
      <a:srgbClr val="000000"/>
    </a:accent6>
    <a:hlink>
      <a:srgbClr val="4472C4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68395"/>
    </a:dk2>
    <a:lt2>
      <a:srgbClr val="F0F0F0"/>
    </a:lt2>
    <a:accent1>
      <a:srgbClr val="B68A44"/>
    </a:accent1>
    <a:accent2>
      <a:srgbClr val="C09A5C"/>
    </a:accent2>
    <a:accent3>
      <a:srgbClr val="CCCCCC"/>
    </a:accent3>
    <a:accent4>
      <a:srgbClr val="999999"/>
    </a:accent4>
    <a:accent5>
      <a:srgbClr val="666666"/>
    </a:accent5>
    <a:accent6>
      <a:srgbClr val="000000"/>
    </a:accent6>
    <a:hlink>
      <a:srgbClr val="4472C4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68395"/>
    </a:dk2>
    <a:lt2>
      <a:srgbClr val="F0F0F0"/>
    </a:lt2>
    <a:accent1>
      <a:srgbClr val="B68A44"/>
    </a:accent1>
    <a:accent2>
      <a:srgbClr val="C09A5C"/>
    </a:accent2>
    <a:accent3>
      <a:srgbClr val="CCCCCC"/>
    </a:accent3>
    <a:accent4>
      <a:srgbClr val="999999"/>
    </a:accent4>
    <a:accent5>
      <a:srgbClr val="666666"/>
    </a:accent5>
    <a:accent6>
      <a:srgbClr val="000000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68395"/>
    </a:dk2>
    <a:lt2>
      <a:srgbClr val="F0F0F0"/>
    </a:lt2>
    <a:accent1>
      <a:srgbClr val="B68A44"/>
    </a:accent1>
    <a:accent2>
      <a:srgbClr val="C09A5C"/>
    </a:accent2>
    <a:accent3>
      <a:srgbClr val="CCCCCC"/>
    </a:accent3>
    <a:accent4>
      <a:srgbClr val="999999"/>
    </a:accent4>
    <a:accent5>
      <a:srgbClr val="666666"/>
    </a:accent5>
    <a:accent6>
      <a:srgbClr val="000000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68395"/>
    </a:dk2>
    <a:lt2>
      <a:srgbClr val="F0F0F0"/>
    </a:lt2>
    <a:accent1>
      <a:srgbClr val="B68A44"/>
    </a:accent1>
    <a:accent2>
      <a:srgbClr val="C09A5C"/>
    </a:accent2>
    <a:accent3>
      <a:srgbClr val="CCCCCC"/>
    </a:accent3>
    <a:accent4>
      <a:srgbClr val="999999"/>
    </a:accent4>
    <a:accent5>
      <a:srgbClr val="666666"/>
    </a:accent5>
    <a:accent6>
      <a:srgbClr val="000000"/>
    </a:accent6>
    <a:hlink>
      <a:srgbClr val="4472C4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68395"/>
    </a:dk2>
    <a:lt2>
      <a:srgbClr val="F0F0F0"/>
    </a:lt2>
    <a:accent1>
      <a:srgbClr val="B68A44"/>
    </a:accent1>
    <a:accent2>
      <a:srgbClr val="C09A5C"/>
    </a:accent2>
    <a:accent3>
      <a:srgbClr val="CCCCCC"/>
    </a:accent3>
    <a:accent4>
      <a:srgbClr val="999999"/>
    </a:accent4>
    <a:accent5>
      <a:srgbClr val="666666"/>
    </a:accent5>
    <a:accent6>
      <a:srgbClr val="000000"/>
    </a:accent6>
    <a:hlink>
      <a:srgbClr val="4472C4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68395"/>
    </a:dk2>
    <a:lt2>
      <a:srgbClr val="F0F0F0"/>
    </a:lt2>
    <a:accent1>
      <a:srgbClr val="B68A44"/>
    </a:accent1>
    <a:accent2>
      <a:srgbClr val="C09A5C"/>
    </a:accent2>
    <a:accent3>
      <a:srgbClr val="CCCCCC"/>
    </a:accent3>
    <a:accent4>
      <a:srgbClr val="999999"/>
    </a:accent4>
    <a:accent5>
      <a:srgbClr val="666666"/>
    </a:accent5>
    <a:accent6>
      <a:srgbClr val="000000"/>
    </a:accent6>
    <a:hlink>
      <a:srgbClr val="4472C4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68395"/>
    </a:dk2>
    <a:lt2>
      <a:srgbClr val="F0F0F0"/>
    </a:lt2>
    <a:accent1>
      <a:srgbClr val="B68A44"/>
    </a:accent1>
    <a:accent2>
      <a:srgbClr val="C09A5C"/>
    </a:accent2>
    <a:accent3>
      <a:srgbClr val="CCCCCC"/>
    </a:accent3>
    <a:accent4>
      <a:srgbClr val="999999"/>
    </a:accent4>
    <a:accent5>
      <a:srgbClr val="666666"/>
    </a:accent5>
    <a:accent6>
      <a:srgbClr val="000000"/>
    </a:accent6>
    <a:hlink>
      <a:srgbClr val="4472C4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68395"/>
    </a:dk2>
    <a:lt2>
      <a:srgbClr val="F0F0F0"/>
    </a:lt2>
    <a:accent1>
      <a:srgbClr val="B68A44"/>
    </a:accent1>
    <a:accent2>
      <a:srgbClr val="C09A5C"/>
    </a:accent2>
    <a:accent3>
      <a:srgbClr val="CCCCCC"/>
    </a:accent3>
    <a:accent4>
      <a:srgbClr val="999999"/>
    </a:accent4>
    <a:accent5>
      <a:srgbClr val="666666"/>
    </a:accent5>
    <a:accent6>
      <a:srgbClr val="000000"/>
    </a:accent6>
    <a:hlink>
      <a:srgbClr val="4472C4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68395"/>
    </a:dk2>
    <a:lt2>
      <a:srgbClr val="F0F0F0"/>
    </a:lt2>
    <a:accent1>
      <a:srgbClr val="B68A44"/>
    </a:accent1>
    <a:accent2>
      <a:srgbClr val="C09A5C"/>
    </a:accent2>
    <a:accent3>
      <a:srgbClr val="CCCCCC"/>
    </a:accent3>
    <a:accent4>
      <a:srgbClr val="999999"/>
    </a:accent4>
    <a:accent5>
      <a:srgbClr val="666666"/>
    </a:accent5>
    <a:accent6>
      <a:srgbClr val="000000"/>
    </a:accent6>
    <a:hlink>
      <a:srgbClr val="4472C4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68395"/>
    </a:dk2>
    <a:lt2>
      <a:srgbClr val="F0F0F0"/>
    </a:lt2>
    <a:accent1>
      <a:srgbClr val="B68A44"/>
    </a:accent1>
    <a:accent2>
      <a:srgbClr val="C09A5C"/>
    </a:accent2>
    <a:accent3>
      <a:srgbClr val="CCCCCC"/>
    </a:accent3>
    <a:accent4>
      <a:srgbClr val="999999"/>
    </a:accent4>
    <a:accent5>
      <a:srgbClr val="666666"/>
    </a:accent5>
    <a:accent6>
      <a:srgbClr val="000000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2413</TotalTime>
  <Words>783</Words>
  <Application>Microsoft Office PowerPoint</Application>
  <PresentationFormat>宽屏</PresentationFormat>
  <Paragraphs>204</Paragraphs>
  <Slides>29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5" baseType="lpstr">
      <vt:lpstr>Arial</vt:lpstr>
      <vt:lpstr>Calibri</vt:lpstr>
      <vt:lpstr>Cambria Math</vt:lpstr>
      <vt:lpstr>Impact</vt:lpstr>
      <vt:lpstr>Times New Roman</vt:lpstr>
      <vt:lpstr>主题5</vt:lpstr>
      <vt:lpstr>Predicting Returns with Text Data</vt:lpstr>
      <vt:lpstr>Methodology</vt:lpstr>
      <vt:lpstr>PowerPoint 演示文稿</vt:lpstr>
      <vt:lpstr>Model Structure</vt:lpstr>
      <vt:lpstr>Model Setup</vt:lpstr>
      <vt:lpstr>Screening for Sentiment Words</vt:lpstr>
      <vt:lpstr>Learning and Scoring</vt:lpstr>
      <vt:lpstr>Pre-processing and Training</vt:lpstr>
      <vt:lpstr>Data and Filtering</vt:lpstr>
      <vt:lpstr>Sentiment-charged Words</vt:lpstr>
      <vt:lpstr>Model Assessment: Train Return</vt:lpstr>
      <vt:lpstr>Model Assessment: Train Return</vt:lpstr>
      <vt:lpstr>Model Assessment : Train Return</vt:lpstr>
      <vt:lpstr>Model Assessment : Train Return</vt:lpstr>
      <vt:lpstr>Model Assessment : Train Return</vt:lpstr>
      <vt:lpstr>Model Assessment : Train Return</vt:lpstr>
      <vt:lpstr>Model Assessment : Train Return</vt:lpstr>
      <vt:lpstr>Model Assessment: Train IC</vt:lpstr>
      <vt:lpstr>Model Assessment: Train IC</vt:lpstr>
      <vt:lpstr>Model Assessment: Train IC</vt:lpstr>
      <vt:lpstr>Model Assessment: Train IC</vt:lpstr>
      <vt:lpstr>Model Assessment: Train IC</vt:lpstr>
      <vt:lpstr>Test and Result</vt:lpstr>
      <vt:lpstr>Trade using Sentimental Score</vt:lpstr>
      <vt:lpstr>Back Test Result</vt:lpstr>
      <vt:lpstr>Back Test Result: Famma-French 3 Factors Model Regression</vt:lpstr>
      <vt:lpstr>Analysis</vt:lpstr>
      <vt:lpstr>Further Improvements of Research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keywords>www.51pptmoban.com</cp:keywords>
  <cp:lastModifiedBy>Cherubic H.</cp:lastModifiedBy>
  <cp:revision>141</cp:revision>
  <cp:lastPrinted>2018-04-24T16:00:00Z</cp:lastPrinted>
  <dcterms:created xsi:type="dcterms:W3CDTF">2018-04-24T16:00:00Z</dcterms:created>
  <dcterms:modified xsi:type="dcterms:W3CDTF">2020-02-05T23:35:13Z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e4cd0dee-fdc6-4433-ad92-05d7d808ca1b</vt:lpwstr>
  </property>
</Properties>
</file>